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Roboto" charset="1" panose="02000000000000000000"/>
      <p:regular r:id="rId29"/>
    </p:embeddedFont>
    <p:embeddedFont>
      <p:font typeface="Roboto Bold" charset="1" panose="02000000000000000000"/>
      <p:regular r:id="rId30"/>
    </p:embeddedFont>
    <p:embeddedFont>
      <p:font typeface="Montserrat" charset="1" panose="00000500000000000000"/>
      <p:regular r:id="rId31"/>
    </p:embeddedFont>
    <p:embeddedFont>
      <p:font typeface="Aileron Bold" charset="1" panose="00000800000000000000"/>
      <p:regular r:id="rId32"/>
    </p:embeddedFont>
    <p:embeddedFont>
      <p:font typeface="Aileron" charset="1" panose="00000500000000000000"/>
      <p:regular r:id="rId33"/>
    </p:embeddedFont>
    <p:embeddedFont>
      <p:font typeface="Canva Sans Bold" charset="1" panose="020B0803030501040103"/>
      <p:regular r:id="rId34"/>
    </p:embeddedFont>
    <p:embeddedFont>
      <p:font typeface="Montserrat Bold" charset="1" panose="00000800000000000000"/>
      <p:regular r:id="rId35"/>
    </p:embeddedFont>
    <p:embeddedFont>
      <p:font typeface="Montserrat Classic Bold" charset="1" panose="000008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false" flipV="false" rot="0">
            <a:off x="-1282766" y="-1807677"/>
            <a:ext cx="19866678" cy="13244452"/>
          </a:xfrm>
          <a:custGeom>
            <a:avLst/>
            <a:gdLst/>
            <a:ahLst/>
            <a:cxnLst/>
            <a:rect r="r" b="b" t="t" l="l"/>
            <a:pathLst>
              <a:path h="13244452" w="19866678">
                <a:moveTo>
                  <a:pt x="0" y="0"/>
                </a:moveTo>
                <a:lnTo>
                  <a:pt x="19866678" y="0"/>
                </a:lnTo>
                <a:lnTo>
                  <a:pt x="19866678" y="13244452"/>
                </a:lnTo>
                <a:lnTo>
                  <a:pt x="0" y="13244452"/>
                </a:lnTo>
                <a:lnTo>
                  <a:pt x="0" y="0"/>
                </a:lnTo>
                <a:close/>
              </a:path>
            </a:pathLst>
          </a:custGeom>
          <a:blipFill>
            <a:blip r:embed="rId2">
              <a:alphaModFix amt="21999"/>
            </a:blip>
            <a:stretch>
              <a:fillRect l="0" t="0" r="0" b="0"/>
            </a:stretch>
          </a:blipFill>
        </p:spPr>
      </p:sp>
      <p:grpSp>
        <p:nvGrpSpPr>
          <p:cNvPr name="Group 3" id="3"/>
          <p:cNvGrpSpPr/>
          <p:nvPr/>
        </p:nvGrpSpPr>
        <p:grpSpPr>
          <a:xfrm rot="0">
            <a:off x="4431500" y="3488058"/>
            <a:ext cx="9425001" cy="2652982"/>
            <a:chOff x="0" y="0"/>
            <a:chExt cx="12566668" cy="3537309"/>
          </a:xfrm>
        </p:grpSpPr>
        <p:sp>
          <p:nvSpPr>
            <p:cNvPr name="TextBox 4" id="4"/>
            <p:cNvSpPr txBox="true"/>
            <p:nvPr/>
          </p:nvSpPr>
          <p:spPr>
            <a:xfrm rot="0">
              <a:off x="2963692" y="3043490"/>
              <a:ext cx="9602975" cy="493818"/>
            </a:xfrm>
            <a:prstGeom prst="rect">
              <a:avLst/>
            </a:prstGeom>
          </p:spPr>
          <p:txBody>
            <a:bodyPr anchor="t" rtlCol="false" tIns="0" lIns="0" bIns="0" rIns="0">
              <a:spAutoFit/>
            </a:bodyPr>
            <a:lstStyle/>
            <a:p>
              <a:pPr algn="l">
                <a:lnSpc>
                  <a:spcPts val="3079"/>
                </a:lnSpc>
              </a:pPr>
              <a:r>
                <a:rPr lang="en-US" sz="2199" spc="105">
                  <a:solidFill>
                    <a:srgbClr val="FF9C07"/>
                  </a:solidFill>
                  <a:latin typeface="Roboto"/>
                  <a:ea typeface="Roboto"/>
                  <a:cs typeface="Roboto"/>
                  <a:sym typeface="Roboto"/>
                </a:rPr>
                <a:t>Online Learning Platform web based  Application</a:t>
              </a:r>
            </a:p>
          </p:txBody>
        </p:sp>
        <p:sp>
          <p:nvSpPr>
            <p:cNvPr name="AutoShape 5" id="5"/>
            <p:cNvSpPr/>
            <p:nvPr/>
          </p:nvSpPr>
          <p:spPr>
            <a:xfrm>
              <a:off x="0" y="3314212"/>
              <a:ext cx="1286626" cy="0"/>
            </a:xfrm>
            <a:prstGeom prst="line">
              <a:avLst/>
            </a:prstGeom>
            <a:ln cap="flat" w="101600">
              <a:solidFill>
                <a:srgbClr val="FF9C07"/>
              </a:solidFill>
              <a:prstDash val="solid"/>
              <a:headEnd type="none" len="sm" w="sm"/>
              <a:tailEnd type="none" len="sm" w="sm"/>
            </a:ln>
          </p:spPr>
        </p:sp>
        <p:sp>
          <p:nvSpPr>
            <p:cNvPr name="AutoShape 6" id="6"/>
            <p:cNvSpPr/>
            <p:nvPr/>
          </p:nvSpPr>
          <p:spPr>
            <a:xfrm>
              <a:off x="1286626" y="3314212"/>
              <a:ext cx="1286626" cy="0"/>
            </a:xfrm>
            <a:prstGeom prst="line">
              <a:avLst/>
            </a:prstGeom>
            <a:ln cap="flat" w="101600">
              <a:solidFill>
                <a:srgbClr val="FFFFFF"/>
              </a:solidFill>
              <a:prstDash val="solid"/>
              <a:headEnd type="none" len="sm" w="sm"/>
              <a:tailEnd type="none" len="sm" w="sm"/>
            </a:ln>
          </p:spPr>
        </p:sp>
        <p:sp>
          <p:nvSpPr>
            <p:cNvPr name="TextBox 7" id="7"/>
            <p:cNvSpPr txBox="true"/>
            <p:nvPr/>
          </p:nvSpPr>
          <p:spPr>
            <a:xfrm rot="0">
              <a:off x="2249052" y="-209550"/>
              <a:ext cx="5591157" cy="2440534"/>
            </a:xfrm>
            <a:prstGeom prst="rect">
              <a:avLst/>
            </a:prstGeom>
          </p:spPr>
          <p:txBody>
            <a:bodyPr anchor="t" rtlCol="false" tIns="0" lIns="0" bIns="0" rIns="0">
              <a:spAutoFit/>
            </a:bodyPr>
            <a:lstStyle/>
            <a:p>
              <a:pPr algn="l">
                <a:lnSpc>
                  <a:spcPts val="15399"/>
                </a:lnSpc>
              </a:pPr>
              <a:r>
                <a:rPr lang="en-US" b="true" sz="10999" spc="406">
                  <a:solidFill>
                    <a:srgbClr val="FFFFFF"/>
                  </a:solidFill>
                  <a:latin typeface="Roboto Bold"/>
                  <a:ea typeface="Roboto Bold"/>
                  <a:cs typeface="Roboto Bold"/>
                  <a:sym typeface="Roboto Bold"/>
                </a:rPr>
                <a:t>SKILL</a:t>
              </a:r>
            </a:p>
          </p:txBody>
        </p:sp>
        <p:sp>
          <p:nvSpPr>
            <p:cNvPr name="TextBox 8" id="8"/>
            <p:cNvSpPr txBox="true"/>
            <p:nvPr/>
          </p:nvSpPr>
          <p:spPr>
            <a:xfrm rot="0">
              <a:off x="7840209" y="-209550"/>
              <a:ext cx="2730821" cy="2440534"/>
            </a:xfrm>
            <a:prstGeom prst="rect">
              <a:avLst/>
            </a:prstGeom>
          </p:spPr>
          <p:txBody>
            <a:bodyPr anchor="t" rtlCol="false" tIns="0" lIns="0" bIns="0" rIns="0">
              <a:spAutoFit/>
            </a:bodyPr>
            <a:lstStyle/>
            <a:p>
              <a:pPr algn="l">
                <a:lnSpc>
                  <a:spcPts val="15399"/>
                </a:lnSpc>
              </a:pPr>
              <a:r>
                <a:rPr lang="en-US" b="true" sz="10999" spc="406">
                  <a:solidFill>
                    <a:srgbClr val="FF9C07"/>
                  </a:solidFill>
                  <a:latin typeface="Roboto Bold"/>
                  <a:ea typeface="Roboto Bold"/>
                  <a:cs typeface="Roboto Bold"/>
                  <a:sym typeface="Roboto Bold"/>
                </a:rPr>
                <a:t>UP</a:t>
              </a:r>
            </a:p>
          </p:txBody>
        </p:sp>
      </p:grpSp>
      <p:sp>
        <p:nvSpPr>
          <p:cNvPr name="Freeform 9" id="9"/>
          <p:cNvSpPr/>
          <p:nvPr/>
        </p:nvSpPr>
        <p:spPr>
          <a:xfrm flipH="false" flipV="false" rot="0">
            <a:off x="14986132" y="-32390"/>
            <a:ext cx="3301868" cy="1849046"/>
          </a:xfrm>
          <a:custGeom>
            <a:avLst/>
            <a:gdLst/>
            <a:ahLst/>
            <a:cxnLst/>
            <a:rect r="r" b="b" t="t" l="l"/>
            <a:pathLst>
              <a:path h="1849046" w="3301868">
                <a:moveTo>
                  <a:pt x="0" y="0"/>
                </a:moveTo>
                <a:lnTo>
                  <a:pt x="3301868" y="0"/>
                </a:lnTo>
                <a:lnTo>
                  <a:pt x="3301868" y="1849046"/>
                </a:lnTo>
                <a:lnTo>
                  <a:pt x="0" y="1849046"/>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false" flipV="false" rot="0">
            <a:off x="6652670" y="411514"/>
            <a:ext cx="11635330" cy="9875486"/>
          </a:xfrm>
          <a:custGeom>
            <a:avLst/>
            <a:gdLst/>
            <a:ahLst/>
            <a:cxnLst/>
            <a:rect r="r" b="b" t="t" l="l"/>
            <a:pathLst>
              <a:path h="9875486" w="11635330">
                <a:moveTo>
                  <a:pt x="0" y="0"/>
                </a:moveTo>
                <a:lnTo>
                  <a:pt x="11635330" y="0"/>
                </a:lnTo>
                <a:lnTo>
                  <a:pt x="11635330" y="9875486"/>
                </a:lnTo>
                <a:lnTo>
                  <a:pt x="0" y="9875486"/>
                </a:lnTo>
                <a:lnTo>
                  <a:pt x="0" y="0"/>
                </a:lnTo>
                <a:close/>
              </a:path>
            </a:pathLst>
          </a:custGeom>
          <a:blipFill>
            <a:blip r:embed="rId2"/>
            <a:stretch>
              <a:fillRect l="0" t="0" r="0" b="0"/>
            </a:stretch>
          </a:blipFill>
        </p:spPr>
      </p:sp>
      <p:sp>
        <p:nvSpPr>
          <p:cNvPr name="Freeform 3" id="3"/>
          <p:cNvSpPr/>
          <p:nvPr/>
        </p:nvSpPr>
        <p:spPr>
          <a:xfrm flipH="false" flipV="false" rot="0">
            <a:off x="166303" y="4757497"/>
            <a:ext cx="5999931" cy="1183520"/>
          </a:xfrm>
          <a:custGeom>
            <a:avLst/>
            <a:gdLst/>
            <a:ahLst/>
            <a:cxnLst/>
            <a:rect r="r" b="b" t="t" l="l"/>
            <a:pathLst>
              <a:path h="1183520" w="5999931">
                <a:moveTo>
                  <a:pt x="0" y="0"/>
                </a:moveTo>
                <a:lnTo>
                  <a:pt x="5999931" y="0"/>
                </a:lnTo>
                <a:lnTo>
                  <a:pt x="5999931" y="1183520"/>
                </a:lnTo>
                <a:lnTo>
                  <a:pt x="0" y="11835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83152" y="5056167"/>
            <a:ext cx="2766233" cy="557605"/>
          </a:xfrm>
          <a:prstGeom prst="rect">
            <a:avLst/>
          </a:prstGeom>
        </p:spPr>
        <p:txBody>
          <a:bodyPr anchor="t" rtlCol="false" tIns="0" lIns="0" bIns="0" rIns="0">
            <a:spAutoFit/>
          </a:bodyPr>
          <a:lstStyle/>
          <a:p>
            <a:pPr algn="l">
              <a:lnSpc>
                <a:spcPts val="4390"/>
              </a:lnSpc>
            </a:pPr>
            <a:r>
              <a:rPr lang="en-US" sz="3484" b="true">
                <a:solidFill>
                  <a:srgbClr val="FBB03F"/>
                </a:solidFill>
                <a:latin typeface="Roboto Bold"/>
                <a:ea typeface="Roboto Bold"/>
                <a:cs typeface="Roboto Bold"/>
                <a:sym typeface="Roboto Bold"/>
              </a:rPr>
              <a:t>Mapping-ERD</a:t>
            </a:r>
          </a:p>
        </p:txBody>
      </p:sp>
      <p:sp>
        <p:nvSpPr>
          <p:cNvPr name="Freeform 5" id="5"/>
          <p:cNvSpPr/>
          <p:nvPr/>
        </p:nvSpPr>
        <p:spPr>
          <a:xfrm flipH="true" flipV="false" rot="0">
            <a:off x="-5137802" y="-2714715"/>
            <a:ext cx="11790472" cy="7472212"/>
          </a:xfrm>
          <a:custGeom>
            <a:avLst/>
            <a:gdLst/>
            <a:ahLst/>
            <a:cxnLst/>
            <a:rect r="r" b="b" t="t" l="l"/>
            <a:pathLst>
              <a:path h="7472212" w="11790472">
                <a:moveTo>
                  <a:pt x="11790472" y="0"/>
                </a:moveTo>
                <a:lnTo>
                  <a:pt x="0" y="0"/>
                </a:lnTo>
                <a:lnTo>
                  <a:pt x="0" y="7472212"/>
                </a:lnTo>
                <a:lnTo>
                  <a:pt x="11790472" y="7472212"/>
                </a:lnTo>
                <a:lnTo>
                  <a:pt x="11790472"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false" flipV="false" rot="0">
            <a:off x="8511321" y="0"/>
            <a:ext cx="9776679" cy="10287000"/>
          </a:xfrm>
          <a:custGeom>
            <a:avLst/>
            <a:gdLst/>
            <a:ahLst/>
            <a:cxnLst/>
            <a:rect r="r" b="b" t="t" l="l"/>
            <a:pathLst>
              <a:path h="10287000" w="9776679">
                <a:moveTo>
                  <a:pt x="0" y="0"/>
                </a:moveTo>
                <a:lnTo>
                  <a:pt x="9776679" y="0"/>
                </a:lnTo>
                <a:lnTo>
                  <a:pt x="9776679"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1455" y="4434045"/>
            <a:ext cx="7193254" cy="1418910"/>
          </a:xfrm>
          <a:custGeom>
            <a:avLst/>
            <a:gdLst/>
            <a:ahLst/>
            <a:cxnLst/>
            <a:rect r="r" b="b" t="t" l="l"/>
            <a:pathLst>
              <a:path h="1418910" w="7193254">
                <a:moveTo>
                  <a:pt x="0" y="0"/>
                </a:moveTo>
                <a:lnTo>
                  <a:pt x="7193254" y="0"/>
                </a:lnTo>
                <a:lnTo>
                  <a:pt x="7193254" y="1418910"/>
                </a:lnTo>
                <a:lnTo>
                  <a:pt x="0" y="1418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986444" y="4797801"/>
            <a:ext cx="6848265" cy="662824"/>
          </a:xfrm>
          <a:prstGeom prst="rect">
            <a:avLst/>
          </a:prstGeom>
        </p:spPr>
        <p:txBody>
          <a:bodyPr anchor="t" rtlCol="false" tIns="0" lIns="0" bIns="0" rIns="0">
            <a:spAutoFit/>
          </a:bodyPr>
          <a:lstStyle/>
          <a:p>
            <a:pPr algn="l">
              <a:lnSpc>
                <a:spcPts val="5263"/>
              </a:lnSpc>
            </a:pPr>
            <a:r>
              <a:rPr lang="en-US" sz="4177" b="true">
                <a:solidFill>
                  <a:srgbClr val="FBB03F"/>
                </a:solidFill>
                <a:latin typeface="Roboto Bold"/>
                <a:ea typeface="Roboto Bold"/>
                <a:cs typeface="Roboto Bold"/>
                <a:sym typeface="Roboto Bold"/>
              </a:rPr>
              <a:t>Actual tables which created</a:t>
            </a:r>
          </a:p>
        </p:txBody>
      </p:sp>
      <p:sp>
        <p:nvSpPr>
          <p:cNvPr name="Freeform 5" id="5"/>
          <p:cNvSpPr/>
          <p:nvPr/>
        </p:nvSpPr>
        <p:spPr>
          <a:xfrm flipH="true" flipV="false" rot="0">
            <a:off x="-4633334" y="4109595"/>
            <a:ext cx="11790472" cy="7472212"/>
          </a:xfrm>
          <a:custGeom>
            <a:avLst/>
            <a:gdLst/>
            <a:ahLst/>
            <a:cxnLst/>
            <a:rect r="r" b="b" t="t" l="l"/>
            <a:pathLst>
              <a:path h="7472212" w="11790472">
                <a:moveTo>
                  <a:pt x="11790472" y="0"/>
                </a:moveTo>
                <a:lnTo>
                  <a:pt x="0" y="0"/>
                </a:lnTo>
                <a:lnTo>
                  <a:pt x="0" y="7472212"/>
                </a:lnTo>
                <a:lnTo>
                  <a:pt x="11790472" y="7472212"/>
                </a:lnTo>
                <a:lnTo>
                  <a:pt x="11790472"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false" flipV="false" rot="0">
            <a:off x="0" y="-672641"/>
            <a:ext cx="18682927" cy="12447500"/>
          </a:xfrm>
          <a:custGeom>
            <a:avLst/>
            <a:gdLst/>
            <a:ahLst/>
            <a:cxnLst/>
            <a:rect r="r" b="b" t="t" l="l"/>
            <a:pathLst>
              <a:path h="12447500" w="18682927">
                <a:moveTo>
                  <a:pt x="0" y="0"/>
                </a:moveTo>
                <a:lnTo>
                  <a:pt x="18682927" y="0"/>
                </a:lnTo>
                <a:lnTo>
                  <a:pt x="18682927" y="12447500"/>
                </a:lnTo>
                <a:lnTo>
                  <a:pt x="0" y="124475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4004042" y="2804819"/>
            <a:ext cx="10279917" cy="4677362"/>
          </a:xfrm>
          <a:custGeom>
            <a:avLst/>
            <a:gdLst/>
            <a:ahLst/>
            <a:cxnLst/>
            <a:rect r="r" b="b" t="t" l="l"/>
            <a:pathLst>
              <a:path h="4677362" w="10279917">
                <a:moveTo>
                  <a:pt x="0" y="0"/>
                </a:moveTo>
                <a:lnTo>
                  <a:pt x="10279916" y="0"/>
                </a:lnTo>
                <a:lnTo>
                  <a:pt x="10279916" y="4677362"/>
                </a:lnTo>
                <a:lnTo>
                  <a:pt x="0" y="4677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626467" y="4216146"/>
            <a:ext cx="7429993" cy="927354"/>
          </a:xfrm>
          <a:prstGeom prst="rect">
            <a:avLst/>
          </a:prstGeom>
        </p:spPr>
        <p:txBody>
          <a:bodyPr anchor="t" rtlCol="false" tIns="0" lIns="0" bIns="0" rIns="0">
            <a:spAutoFit/>
          </a:bodyPr>
          <a:lstStyle/>
          <a:p>
            <a:pPr algn="l">
              <a:lnSpc>
                <a:spcPts val="7307"/>
              </a:lnSpc>
            </a:pPr>
            <a:r>
              <a:rPr lang="en-US" sz="5799" b="true">
                <a:solidFill>
                  <a:srgbClr val="FF9C07"/>
                </a:solidFill>
                <a:latin typeface="Roboto Bold"/>
                <a:ea typeface="Roboto Bold"/>
                <a:cs typeface="Roboto Bold"/>
                <a:sym typeface="Roboto Bold"/>
              </a:rPr>
              <a:t>Software Architecture</a:t>
            </a:r>
          </a:p>
        </p:txBody>
      </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9C07"/>
            </a:solidFill>
          </p:spPr>
        </p:sp>
        <p:sp>
          <p:nvSpPr>
            <p:cNvPr name="TextBox 7" id="7"/>
            <p:cNvSpPr txBox="true"/>
            <p:nvPr/>
          </p:nvSpPr>
          <p:spPr>
            <a:xfrm>
              <a:off x="0" y="-57150"/>
              <a:ext cx="270933" cy="328083"/>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grpSp>
        <p:nvGrpSpPr>
          <p:cNvPr name="Group 2" id="2"/>
          <p:cNvGrpSpPr/>
          <p:nvPr/>
        </p:nvGrpSpPr>
        <p:grpSpPr>
          <a:xfrm rot="0">
            <a:off x="2186755" y="1964112"/>
            <a:ext cx="13914490" cy="6358777"/>
            <a:chOff x="0" y="0"/>
            <a:chExt cx="18552654" cy="8478369"/>
          </a:xfrm>
        </p:grpSpPr>
        <p:sp>
          <p:nvSpPr>
            <p:cNvPr name="Freeform 3" id="3"/>
            <p:cNvSpPr/>
            <p:nvPr/>
          </p:nvSpPr>
          <p:spPr>
            <a:xfrm flipH="false" flipV="false" rot="5400000">
              <a:off x="13542295" y="4514452"/>
              <a:ext cx="2825739" cy="2723612"/>
            </a:xfrm>
            <a:custGeom>
              <a:avLst/>
              <a:gdLst/>
              <a:ahLst/>
              <a:cxnLst/>
              <a:rect r="r" b="b" t="t" l="l"/>
              <a:pathLst>
                <a:path h="2723612" w="2825739">
                  <a:moveTo>
                    <a:pt x="0" y="0"/>
                  </a:moveTo>
                  <a:lnTo>
                    <a:pt x="2825739" y="0"/>
                  </a:lnTo>
                  <a:lnTo>
                    <a:pt x="2825739" y="2723612"/>
                  </a:lnTo>
                  <a:lnTo>
                    <a:pt x="0" y="2723612"/>
                  </a:lnTo>
                  <a:lnTo>
                    <a:pt x="0" y="0"/>
                  </a:lnTo>
                  <a:close/>
                </a:path>
              </a:pathLst>
            </a:custGeom>
            <a:blipFill>
              <a:blip r:embed="rId2">
                <a:extLst>
                  <a:ext uri="{96DAC541-7B7A-43D3-8B79-37D633B846F1}">
                    <asvg:svgBlip xmlns:asvg="http://schemas.microsoft.com/office/drawing/2016/SVG/main" r:embed="rId3"/>
                  </a:ext>
                </a:extLst>
              </a:blip>
              <a:stretch>
                <a:fillRect l="0" t="0" r="-73494" b="0"/>
              </a:stretch>
            </a:blipFill>
          </p:spPr>
        </p:sp>
        <p:sp>
          <p:nvSpPr>
            <p:cNvPr name="Freeform 4" id="4"/>
            <p:cNvSpPr/>
            <p:nvPr/>
          </p:nvSpPr>
          <p:spPr>
            <a:xfrm flipH="true" flipV="false" rot="5400000">
              <a:off x="13641853" y="1239433"/>
              <a:ext cx="2724349" cy="2625887"/>
            </a:xfrm>
            <a:custGeom>
              <a:avLst/>
              <a:gdLst/>
              <a:ahLst/>
              <a:cxnLst/>
              <a:rect r="r" b="b" t="t" l="l"/>
              <a:pathLst>
                <a:path h="2625887" w="2724349">
                  <a:moveTo>
                    <a:pt x="2724349" y="0"/>
                  </a:moveTo>
                  <a:lnTo>
                    <a:pt x="0" y="0"/>
                  </a:lnTo>
                  <a:lnTo>
                    <a:pt x="0" y="2625887"/>
                  </a:lnTo>
                  <a:lnTo>
                    <a:pt x="2724349" y="2625887"/>
                  </a:lnTo>
                  <a:lnTo>
                    <a:pt x="2724349" y="0"/>
                  </a:lnTo>
                  <a:close/>
                </a:path>
              </a:pathLst>
            </a:custGeom>
            <a:blipFill>
              <a:blip r:embed="rId2">
                <a:extLst>
                  <a:ext uri="{96DAC541-7B7A-43D3-8B79-37D633B846F1}">
                    <asvg:svgBlip xmlns:asvg="http://schemas.microsoft.com/office/drawing/2016/SVG/main" r:embed="rId3"/>
                  </a:ext>
                </a:extLst>
              </a:blip>
              <a:stretch>
                <a:fillRect l="0" t="0" r="-73494" b="0"/>
              </a:stretch>
            </a:blipFill>
          </p:spPr>
        </p:sp>
        <p:sp>
          <p:nvSpPr>
            <p:cNvPr name="Freeform 5" id="5"/>
            <p:cNvSpPr/>
            <p:nvPr/>
          </p:nvSpPr>
          <p:spPr>
            <a:xfrm flipH="false" flipV="false" rot="-5400000">
              <a:off x="1770012" y="1242408"/>
              <a:ext cx="2888986" cy="2784574"/>
            </a:xfrm>
            <a:custGeom>
              <a:avLst/>
              <a:gdLst/>
              <a:ahLst/>
              <a:cxnLst/>
              <a:rect r="r" b="b" t="t" l="l"/>
              <a:pathLst>
                <a:path h="2784574" w="2888986">
                  <a:moveTo>
                    <a:pt x="0" y="0"/>
                  </a:moveTo>
                  <a:lnTo>
                    <a:pt x="2888986" y="0"/>
                  </a:lnTo>
                  <a:lnTo>
                    <a:pt x="2888986" y="2784574"/>
                  </a:lnTo>
                  <a:lnTo>
                    <a:pt x="0" y="2784574"/>
                  </a:lnTo>
                  <a:lnTo>
                    <a:pt x="0" y="0"/>
                  </a:lnTo>
                  <a:close/>
                </a:path>
              </a:pathLst>
            </a:custGeom>
            <a:blipFill>
              <a:blip r:embed="rId2">
                <a:extLst>
                  <a:ext uri="{96DAC541-7B7A-43D3-8B79-37D633B846F1}">
                    <asvg:svgBlip xmlns:asvg="http://schemas.microsoft.com/office/drawing/2016/SVG/main" r:embed="rId3"/>
                  </a:ext>
                </a:extLst>
              </a:blip>
              <a:stretch>
                <a:fillRect l="0" t="0" r="-73494" b="0"/>
              </a:stretch>
            </a:blipFill>
          </p:spPr>
        </p:sp>
        <p:sp>
          <p:nvSpPr>
            <p:cNvPr name="Freeform 6" id="6"/>
            <p:cNvSpPr/>
            <p:nvPr/>
          </p:nvSpPr>
          <p:spPr>
            <a:xfrm flipH="true" flipV="false" rot="-5400000">
              <a:off x="1770012" y="4452348"/>
              <a:ext cx="2888986" cy="2784574"/>
            </a:xfrm>
            <a:custGeom>
              <a:avLst/>
              <a:gdLst/>
              <a:ahLst/>
              <a:cxnLst/>
              <a:rect r="r" b="b" t="t" l="l"/>
              <a:pathLst>
                <a:path h="2784574" w="2888986">
                  <a:moveTo>
                    <a:pt x="2888986" y="0"/>
                  </a:moveTo>
                  <a:lnTo>
                    <a:pt x="0" y="0"/>
                  </a:lnTo>
                  <a:lnTo>
                    <a:pt x="0" y="2784573"/>
                  </a:lnTo>
                  <a:lnTo>
                    <a:pt x="2888986" y="2784573"/>
                  </a:lnTo>
                  <a:lnTo>
                    <a:pt x="2888986" y="0"/>
                  </a:lnTo>
                  <a:close/>
                </a:path>
              </a:pathLst>
            </a:custGeom>
            <a:blipFill>
              <a:blip r:embed="rId2">
                <a:extLst>
                  <a:ext uri="{96DAC541-7B7A-43D3-8B79-37D633B846F1}">
                    <asvg:svgBlip xmlns:asvg="http://schemas.microsoft.com/office/drawing/2016/SVG/main" r:embed="rId3"/>
                  </a:ext>
                </a:extLst>
              </a:blip>
              <a:stretch>
                <a:fillRect l="0" t="0" r="-73494" b="0"/>
              </a:stretch>
            </a:blipFill>
          </p:spPr>
        </p:sp>
        <p:grpSp>
          <p:nvGrpSpPr>
            <p:cNvPr name="Group 7" id="7"/>
            <p:cNvGrpSpPr/>
            <p:nvPr/>
          </p:nvGrpSpPr>
          <p:grpSpPr>
            <a:xfrm rot="0">
              <a:off x="4474746" y="3158315"/>
              <a:ext cx="9256353" cy="2034609"/>
              <a:chOff x="0" y="0"/>
              <a:chExt cx="5032465" cy="1106170"/>
            </a:xfrm>
          </p:grpSpPr>
          <p:sp>
            <p:nvSpPr>
              <p:cNvPr name="Freeform 8" id="8"/>
              <p:cNvSpPr/>
              <p:nvPr/>
            </p:nvSpPr>
            <p:spPr>
              <a:xfrm flipH="false" flipV="false" rot="0">
                <a:off x="0" y="0"/>
                <a:ext cx="5033735" cy="1106170"/>
              </a:xfrm>
              <a:custGeom>
                <a:avLst/>
                <a:gdLst/>
                <a:ahLst/>
                <a:cxnLst/>
                <a:rect r="r" b="b" t="t" l="l"/>
                <a:pathLst>
                  <a:path h="1106170" w="5033735">
                    <a:moveTo>
                      <a:pt x="4480015" y="1106170"/>
                    </a:moveTo>
                    <a:lnTo>
                      <a:pt x="553720" y="1106170"/>
                    </a:lnTo>
                    <a:cubicBezTo>
                      <a:pt x="247650" y="1106170"/>
                      <a:pt x="0" y="858520"/>
                      <a:pt x="0" y="553720"/>
                    </a:cubicBezTo>
                    <a:cubicBezTo>
                      <a:pt x="0" y="247650"/>
                      <a:pt x="247650" y="0"/>
                      <a:pt x="553720" y="0"/>
                    </a:cubicBezTo>
                    <a:lnTo>
                      <a:pt x="4480015" y="0"/>
                    </a:lnTo>
                    <a:cubicBezTo>
                      <a:pt x="4786085" y="0"/>
                      <a:pt x="5033735" y="247650"/>
                      <a:pt x="5033735" y="553720"/>
                    </a:cubicBezTo>
                    <a:cubicBezTo>
                      <a:pt x="5032465" y="858520"/>
                      <a:pt x="4784815" y="1106170"/>
                      <a:pt x="4480015" y="1106170"/>
                    </a:cubicBezTo>
                    <a:close/>
                  </a:path>
                </a:pathLst>
              </a:custGeom>
              <a:solidFill>
                <a:srgbClr val="EDEFF2">
                  <a:alpha val="84706"/>
                </a:srgbClr>
              </a:solidFill>
            </p:spPr>
          </p:sp>
        </p:grpSp>
        <p:grpSp>
          <p:nvGrpSpPr>
            <p:cNvPr name="Group 9" id="9"/>
            <p:cNvGrpSpPr/>
            <p:nvPr/>
          </p:nvGrpSpPr>
          <p:grpSpPr>
            <a:xfrm rot="0">
              <a:off x="135426" y="0"/>
              <a:ext cx="4471365" cy="1123546"/>
              <a:chOff x="0" y="0"/>
              <a:chExt cx="4353875" cy="1106170"/>
            </a:xfrm>
          </p:grpSpPr>
          <p:sp>
            <p:nvSpPr>
              <p:cNvPr name="Freeform 10" id="10"/>
              <p:cNvSpPr/>
              <p:nvPr/>
            </p:nvSpPr>
            <p:spPr>
              <a:xfrm flipH="false" flipV="false" rot="0">
                <a:off x="0" y="0"/>
                <a:ext cx="4355145" cy="1107440"/>
              </a:xfrm>
              <a:custGeom>
                <a:avLst/>
                <a:gdLst/>
                <a:ahLst/>
                <a:cxnLst/>
                <a:rect r="r" b="b" t="t" l="l"/>
                <a:pathLst>
                  <a:path h="1107440" w="4355145">
                    <a:moveTo>
                      <a:pt x="3801425" y="45720"/>
                    </a:moveTo>
                    <a:cubicBezTo>
                      <a:pt x="4080825" y="45720"/>
                      <a:pt x="4308155" y="273050"/>
                      <a:pt x="4308155" y="552450"/>
                    </a:cubicBezTo>
                    <a:cubicBezTo>
                      <a:pt x="4308155" y="831850"/>
                      <a:pt x="4080825" y="1059180"/>
                      <a:pt x="3801425" y="1059180"/>
                    </a:cubicBezTo>
                    <a:lnTo>
                      <a:pt x="553720" y="1059180"/>
                    </a:lnTo>
                    <a:cubicBezTo>
                      <a:pt x="274320" y="1059180"/>
                      <a:pt x="46990" y="831850"/>
                      <a:pt x="46990" y="552450"/>
                    </a:cubicBezTo>
                    <a:cubicBezTo>
                      <a:pt x="46990" y="273050"/>
                      <a:pt x="274320" y="45720"/>
                      <a:pt x="553720" y="45720"/>
                    </a:cubicBezTo>
                    <a:lnTo>
                      <a:pt x="3801425" y="45720"/>
                    </a:lnTo>
                    <a:moveTo>
                      <a:pt x="3801425" y="0"/>
                    </a:moveTo>
                    <a:lnTo>
                      <a:pt x="553720" y="0"/>
                    </a:lnTo>
                    <a:cubicBezTo>
                      <a:pt x="247650" y="0"/>
                      <a:pt x="0" y="247650"/>
                      <a:pt x="0" y="553720"/>
                    </a:cubicBezTo>
                    <a:cubicBezTo>
                      <a:pt x="0" y="859790"/>
                      <a:pt x="247650" y="1107440"/>
                      <a:pt x="553720" y="1107440"/>
                    </a:cubicBezTo>
                    <a:lnTo>
                      <a:pt x="3801425" y="1107440"/>
                    </a:lnTo>
                    <a:cubicBezTo>
                      <a:pt x="4107495" y="1107440"/>
                      <a:pt x="4355145" y="859790"/>
                      <a:pt x="4355145" y="553720"/>
                    </a:cubicBezTo>
                    <a:cubicBezTo>
                      <a:pt x="4353875" y="247650"/>
                      <a:pt x="4106225" y="0"/>
                      <a:pt x="3801425" y="0"/>
                    </a:cubicBezTo>
                    <a:close/>
                  </a:path>
                </a:pathLst>
              </a:custGeom>
              <a:solidFill>
                <a:srgbClr val="966336"/>
              </a:solidFill>
            </p:spPr>
          </p:sp>
        </p:grpSp>
        <p:grpSp>
          <p:nvGrpSpPr>
            <p:cNvPr name="Group 11" id="11"/>
            <p:cNvGrpSpPr/>
            <p:nvPr/>
          </p:nvGrpSpPr>
          <p:grpSpPr>
            <a:xfrm rot="0">
              <a:off x="232926" y="47559"/>
              <a:ext cx="4283127" cy="1028427"/>
              <a:chOff x="0" y="0"/>
              <a:chExt cx="4858712" cy="1166631"/>
            </a:xfrm>
          </p:grpSpPr>
          <p:sp>
            <p:nvSpPr>
              <p:cNvPr name="Freeform 12" id="12"/>
              <p:cNvSpPr/>
              <p:nvPr/>
            </p:nvSpPr>
            <p:spPr>
              <a:xfrm flipH="false" flipV="false" rot="0">
                <a:off x="0" y="0"/>
                <a:ext cx="4859982" cy="1166631"/>
              </a:xfrm>
              <a:custGeom>
                <a:avLst/>
                <a:gdLst/>
                <a:ahLst/>
                <a:cxnLst/>
                <a:rect r="r" b="b" t="t" l="l"/>
                <a:pathLst>
                  <a:path h="1166631" w="4859982">
                    <a:moveTo>
                      <a:pt x="4306262" y="1166631"/>
                    </a:moveTo>
                    <a:lnTo>
                      <a:pt x="553720" y="1166631"/>
                    </a:lnTo>
                    <a:cubicBezTo>
                      <a:pt x="247650" y="1166631"/>
                      <a:pt x="0" y="905454"/>
                      <a:pt x="0" y="583991"/>
                    </a:cubicBezTo>
                    <a:cubicBezTo>
                      <a:pt x="0" y="261189"/>
                      <a:pt x="247650" y="0"/>
                      <a:pt x="553720" y="0"/>
                    </a:cubicBezTo>
                    <a:lnTo>
                      <a:pt x="4306262" y="0"/>
                    </a:lnTo>
                    <a:cubicBezTo>
                      <a:pt x="4612332" y="0"/>
                      <a:pt x="4859982" y="261189"/>
                      <a:pt x="4859982" y="583991"/>
                    </a:cubicBezTo>
                    <a:cubicBezTo>
                      <a:pt x="4858712" y="905454"/>
                      <a:pt x="4611062" y="1166631"/>
                      <a:pt x="4306262" y="1166631"/>
                    </a:cubicBezTo>
                    <a:close/>
                  </a:path>
                </a:pathLst>
              </a:custGeom>
              <a:solidFill>
                <a:srgbClr val="F0CE9B"/>
              </a:solidFill>
            </p:spPr>
          </p:sp>
        </p:grpSp>
        <p:sp>
          <p:nvSpPr>
            <p:cNvPr name="TextBox 13" id="13"/>
            <p:cNvSpPr txBox="true"/>
            <p:nvPr/>
          </p:nvSpPr>
          <p:spPr>
            <a:xfrm rot="0">
              <a:off x="528961" y="269516"/>
              <a:ext cx="3716240" cy="536888"/>
            </a:xfrm>
            <a:prstGeom prst="rect">
              <a:avLst/>
            </a:prstGeom>
          </p:spPr>
          <p:txBody>
            <a:bodyPr anchor="t" rtlCol="false" tIns="0" lIns="0" bIns="0" rIns="0">
              <a:spAutoFit/>
            </a:bodyPr>
            <a:lstStyle/>
            <a:p>
              <a:pPr algn="ctr">
                <a:lnSpc>
                  <a:spcPts val="3399"/>
                </a:lnSpc>
              </a:pPr>
              <a:r>
                <a:rPr lang="en-US" b="true" sz="2428" spc="97">
                  <a:solidFill>
                    <a:srgbClr val="966336"/>
                  </a:solidFill>
                  <a:latin typeface="Aileron Bold"/>
                  <a:ea typeface="Aileron Bold"/>
                  <a:cs typeface="Aileron Bold"/>
                  <a:sym typeface="Aileron Bold"/>
                </a:rPr>
                <a:t>N-teir Architicure</a:t>
              </a:r>
            </a:p>
          </p:txBody>
        </p:sp>
        <p:sp>
          <p:nvSpPr>
            <p:cNvPr name="TextBox 14" id="14"/>
            <p:cNvSpPr txBox="true"/>
            <p:nvPr/>
          </p:nvSpPr>
          <p:spPr>
            <a:xfrm rot="0">
              <a:off x="5672766" y="4290567"/>
              <a:ext cx="6812480" cy="448431"/>
            </a:xfrm>
            <a:prstGeom prst="rect">
              <a:avLst/>
            </a:prstGeom>
          </p:spPr>
          <p:txBody>
            <a:bodyPr anchor="t" rtlCol="false" tIns="0" lIns="0" bIns="0" rIns="0">
              <a:spAutoFit/>
            </a:bodyPr>
            <a:lstStyle/>
            <a:p>
              <a:pPr algn="ctr" marL="0" indent="0" lvl="0">
                <a:lnSpc>
                  <a:spcPts val="2820"/>
                </a:lnSpc>
              </a:pPr>
            </a:p>
          </p:txBody>
        </p:sp>
        <p:sp>
          <p:nvSpPr>
            <p:cNvPr name="TextBox 15" id="15"/>
            <p:cNvSpPr txBox="true"/>
            <p:nvPr/>
          </p:nvSpPr>
          <p:spPr>
            <a:xfrm rot="0">
              <a:off x="5672766" y="3574141"/>
              <a:ext cx="6812480" cy="642721"/>
            </a:xfrm>
            <a:prstGeom prst="rect">
              <a:avLst/>
            </a:prstGeom>
          </p:spPr>
          <p:txBody>
            <a:bodyPr anchor="t" rtlCol="false" tIns="0" lIns="0" bIns="0" rIns="0">
              <a:spAutoFit/>
            </a:bodyPr>
            <a:lstStyle/>
            <a:p>
              <a:pPr algn="ctr" marL="0" indent="0" lvl="0">
                <a:lnSpc>
                  <a:spcPts val="3958"/>
                </a:lnSpc>
                <a:spcBef>
                  <a:spcPct val="0"/>
                </a:spcBef>
              </a:pPr>
            </a:p>
          </p:txBody>
        </p:sp>
        <p:sp>
          <p:nvSpPr>
            <p:cNvPr name="TextBox 16" id="16"/>
            <p:cNvSpPr txBox="true"/>
            <p:nvPr/>
          </p:nvSpPr>
          <p:spPr>
            <a:xfrm rot="0">
              <a:off x="6644921" y="3820127"/>
              <a:ext cx="4916003" cy="643261"/>
            </a:xfrm>
            <a:prstGeom prst="rect">
              <a:avLst/>
            </a:prstGeom>
          </p:spPr>
          <p:txBody>
            <a:bodyPr anchor="t" rtlCol="false" tIns="0" lIns="0" bIns="0" rIns="0">
              <a:spAutoFit/>
            </a:bodyPr>
            <a:lstStyle/>
            <a:p>
              <a:pPr algn="l">
                <a:lnSpc>
                  <a:spcPts val="4120"/>
                </a:lnSpc>
              </a:pPr>
              <a:r>
                <a:rPr lang="en-US" sz="2943" b="true">
                  <a:solidFill>
                    <a:srgbClr val="966336"/>
                  </a:solidFill>
                  <a:latin typeface="Canva Sans Bold"/>
                  <a:ea typeface="Canva Sans Bold"/>
                  <a:cs typeface="Canva Sans Bold"/>
                  <a:sym typeface="Canva Sans Bold"/>
                </a:rPr>
                <a:t>Technologies Used</a:t>
              </a:r>
            </a:p>
          </p:txBody>
        </p:sp>
        <p:grpSp>
          <p:nvGrpSpPr>
            <p:cNvPr name="Group 17" id="17"/>
            <p:cNvGrpSpPr/>
            <p:nvPr/>
          </p:nvGrpSpPr>
          <p:grpSpPr>
            <a:xfrm rot="0">
              <a:off x="0" y="7218663"/>
              <a:ext cx="4471365" cy="1123546"/>
              <a:chOff x="0" y="0"/>
              <a:chExt cx="4353875" cy="1106170"/>
            </a:xfrm>
          </p:grpSpPr>
          <p:sp>
            <p:nvSpPr>
              <p:cNvPr name="Freeform 18" id="18"/>
              <p:cNvSpPr/>
              <p:nvPr/>
            </p:nvSpPr>
            <p:spPr>
              <a:xfrm flipH="false" flipV="false" rot="0">
                <a:off x="0" y="0"/>
                <a:ext cx="4355145" cy="1107440"/>
              </a:xfrm>
              <a:custGeom>
                <a:avLst/>
                <a:gdLst/>
                <a:ahLst/>
                <a:cxnLst/>
                <a:rect r="r" b="b" t="t" l="l"/>
                <a:pathLst>
                  <a:path h="1107440" w="4355145">
                    <a:moveTo>
                      <a:pt x="3801425" y="45720"/>
                    </a:moveTo>
                    <a:cubicBezTo>
                      <a:pt x="4080825" y="45720"/>
                      <a:pt x="4308155" y="273050"/>
                      <a:pt x="4308155" y="552450"/>
                    </a:cubicBezTo>
                    <a:cubicBezTo>
                      <a:pt x="4308155" y="831850"/>
                      <a:pt x="4080825" y="1059180"/>
                      <a:pt x="3801425" y="1059180"/>
                    </a:cubicBezTo>
                    <a:lnTo>
                      <a:pt x="553720" y="1059180"/>
                    </a:lnTo>
                    <a:cubicBezTo>
                      <a:pt x="274320" y="1059180"/>
                      <a:pt x="46990" y="831850"/>
                      <a:pt x="46990" y="552450"/>
                    </a:cubicBezTo>
                    <a:cubicBezTo>
                      <a:pt x="46990" y="273050"/>
                      <a:pt x="274320" y="45720"/>
                      <a:pt x="553720" y="45720"/>
                    </a:cubicBezTo>
                    <a:lnTo>
                      <a:pt x="3801425" y="45720"/>
                    </a:lnTo>
                    <a:moveTo>
                      <a:pt x="3801425" y="0"/>
                    </a:moveTo>
                    <a:lnTo>
                      <a:pt x="553720" y="0"/>
                    </a:lnTo>
                    <a:cubicBezTo>
                      <a:pt x="247650" y="0"/>
                      <a:pt x="0" y="247650"/>
                      <a:pt x="0" y="553720"/>
                    </a:cubicBezTo>
                    <a:cubicBezTo>
                      <a:pt x="0" y="859790"/>
                      <a:pt x="247650" y="1107440"/>
                      <a:pt x="553720" y="1107440"/>
                    </a:cubicBezTo>
                    <a:lnTo>
                      <a:pt x="3801425" y="1107440"/>
                    </a:lnTo>
                    <a:cubicBezTo>
                      <a:pt x="4107495" y="1107440"/>
                      <a:pt x="4355145" y="859790"/>
                      <a:pt x="4355145" y="553720"/>
                    </a:cubicBezTo>
                    <a:cubicBezTo>
                      <a:pt x="4353875" y="247650"/>
                      <a:pt x="4106225" y="0"/>
                      <a:pt x="3801425" y="0"/>
                    </a:cubicBezTo>
                    <a:close/>
                  </a:path>
                </a:pathLst>
              </a:custGeom>
              <a:solidFill>
                <a:srgbClr val="966336"/>
              </a:solidFill>
            </p:spPr>
          </p:sp>
        </p:grpSp>
        <p:grpSp>
          <p:nvGrpSpPr>
            <p:cNvPr name="Group 19" id="19"/>
            <p:cNvGrpSpPr/>
            <p:nvPr/>
          </p:nvGrpSpPr>
          <p:grpSpPr>
            <a:xfrm rot="0">
              <a:off x="97500" y="7266222"/>
              <a:ext cx="4283127" cy="1028427"/>
              <a:chOff x="0" y="0"/>
              <a:chExt cx="4858712" cy="1166631"/>
            </a:xfrm>
          </p:grpSpPr>
          <p:sp>
            <p:nvSpPr>
              <p:cNvPr name="Freeform 20" id="20"/>
              <p:cNvSpPr/>
              <p:nvPr/>
            </p:nvSpPr>
            <p:spPr>
              <a:xfrm flipH="false" flipV="false" rot="0">
                <a:off x="0" y="0"/>
                <a:ext cx="4859982" cy="1166631"/>
              </a:xfrm>
              <a:custGeom>
                <a:avLst/>
                <a:gdLst/>
                <a:ahLst/>
                <a:cxnLst/>
                <a:rect r="r" b="b" t="t" l="l"/>
                <a:pathLst>
                  <a:path h="1166631" w="4859982">
                    <a:moveTo>
                      <a:pt x="4306262" y="1166631"/>
                    </a:moveTo>
                    <a:lnTo>
                      <a:pt x="553720" y="1166631"/>
                    </a:lnTo>
                    <a:cubicBezTo>
                      <a:pt x="247650" y="1166631"/>
                      <a:pt x="0" y="905454"/>
                      <a:pt x="0" y="583991"/>
                    </a:cubicBezTo>
                    <a:cubicBezTo>
                      <a:pt x="0" y="261189"/>
                      <a:pt x="247650" y="0"/>
                      <a:pt x="553720" y="0"/>
                    </a:cubicBezTo>
                    <a:lnTo>
                      <a:pt x="4306262" y="0"/>
                    </a:lnTo>
                    <a:cubicBezTo>
                      <a:pt x="4612332" y="0"/>
                      <a:pt x="4859982" y="261189"/>
                      <a:pt x="4859982" y="583991"/>
                    </a:cubicBezTo>
                    <a:cubicBezTo>
                      <a:pt x="4858712" y="905454"/>
                      <a:pt x="4611062" y="1166631"/>
                      <a:pt x="4306262" y="1166631"/>
                    </a:cubicBezTo>
                    <a:close/>
                  </a:path>
                </a:pathLst>
              </a:custGeom>
              <a:solidFill>
                <a:srgbClr val="F0CE9B"/>
              </a:solidFill>
            </p:spPr>
          </p:sp>
        </p:grpSp>
        <p:sp>
          <p:nvSpPr>
            <p:cNvPr name="TextBox 21" id="21"/>
            <p:cNvSpPr txBox="true"/>
            <p:nvPr/>
          </p:nvSpPr>
          <p:spPr>
            <a:xfrm rot="0">
              <a:off x="232926" y="7491438"/>
              <a:ext cx="4043568" cy="530370"/>
            </a:xfrm>
            <a:prstGeom prst="rect">
              <a:avLst/>
            </a:prstGeom>
          </p:spPr>
          <p:txBody>
            <a:bodyPr anchor="t" rtlCol="false" tIns="0" lIns="0" bIns="0" rIns="0">
              <a:spAutoFit/>
            </a:bodyPr>
            <a:lstStyle/>
            <a:p>
              <a:pPr algn="ctr">
                <a:lnSpc>
                  <a:spcPts val="3399"/>
                </a:lnSpc>
              </a:pPr>
              <a:r>
                <a:rPr lang="en-US" b="true" sz="2428" spc="97">
                  <a:solidFill>
                    <a:srgbClr val="966336"/>
                  </a:solidFill>
                  <a:latin typeface="Aileron Bold"/>
                  <a:ea typeface="Aileron Bold"/>
                  <a:cs typeface="Aileron Bold"/>
                  <a:sym typeface="Aileron Bold"/>
                </a:rPr>
                <a:t>Asp.Net Core MVC</a:t>
              </a:r>
            </a:p>
          </p:txBody>
        </p:sp>
        <p:grpSp>
          <p:nvGrpSpPr>
            <p:cNvPr name="Group 22" id="22"/>
            <p:cNvGrpSpPr/>
            <p:nvPr/>
          </p:nvGrpSpPr>
          <p:grpSpPr>
            <a:xfrm rot="0">
              <a:off x="14081288" y="0"/>
              <a:ext cx="4471365" cy="1123546"/>
              <a:chOff x="0" y="0"/>
              <a:chExt cx="4353875" cy="1106170"/>
            </a:xfrm>
          </p:grpSpPr>
          <p:sp>
            <p:nvSpPr>
              <p:cNvPr name="Freeform 23" id="23"/>
              <p:cNvSpPr/>
              <p:nvPr/>
            </p:nvSpPr>
            <p:spPr>
              <a:xfrm flipH="false" flipV="false" rot="0">
                <a:off x="0" y="0"/>
                <a:ext cx="4355145" cy="1107440"/>
              </a:xfrm>
              <a:custGeom>
                <a:avLst/>
                <a:gdLst/>
                <a:ahLst/>
                <a:cxnLst/>
                <a:rect r="r" b="b" t="t" l="l"/>
                <a:pathLst>
                  <a:path h="1107440" w="4355145">
                    <a:moveTo>
                      <a:pt x="3801425" y="45720"/>
                    </a:moveTo>
                    <a:cubicBezTo>
                      <a:pt x="4080825" y="45720"/>
                      <a:pt x="4308155" y="273050"/>
                      <a:pt x="4308155" y="552450"/>
                    </a:cubicBezTo>
                    <a:cubicBezTo>
                      <a:pt x="4308155" y="831850"/>
                      <a:pt x="4080825" y="1059180"/>
                      <a:pt x="3801425" y="1059180"/>
                    </a:cubicBezTo>
                    <a:lnTo>
                      <a:pt x="553720" y="1059180"/>
                    </a:lnTo>
                    <a:cubicBezTo>
                      <a:pt x="274320" y="1059180"/>
                      <a:pt x="46990" y="831850"/>
                      <a:pt x="46990" y="552450"/>
                    </a:cubicBezTo>
                    <a:cubicBezTo>
                      <a:pt x="46990" y="273050"/>
                      <a:pt x="274320" y="45720"/>
                      <a:pt x="553720" y="45720"/>
                    </a:cubicBezTo>
                    <a:lnTo>
                      <a:pt x="3801425" y="45720"/>
                    </a:lnTo>
                    <a:moveTo>
                      <a:pt x="3801425" y="0"/>
                    </a:moveTo>
                    <a:lnTo>
                      <a:pt x="553720" y="0"/>
                    </a:lnTo>
                    <a:cubicBezTo>
                      <a:pt x="247650" y="0"/>
                      <a:pt x="0" y="247650"/>
                      <a:pt x="0" y="553720"/>
                    </a:cubicBezTo>
                    <a:cubicBezTo>
                      <a:pt x="0" y="859790"/>
                      <a:pt x="247650" y="1107440"/>
                      <a:pt x="553720" y="1107440"/>
                    </a:cubicBezTo>
                    <a:lnTo>
                      <a:pt x="3801425" y="1107440"/>
                    </a:lnTo>
                    <a:cubicBezTo>
                      <a:pt x="4107495" y="1107440"/>
                      <a:pt x="4355145" y="859790"/>
                      <a:pt x="4355145" y="553720"/>
                    </a:cubicBezTo>
                    <a:cubicBezTo>
                      <a:pt x="4353875" y="247650"/>
                      <a:pt x="4106225" y="0"/>
                      <a:pt x="3801425" y="0"/>
                    </a:cubicBezTo>
                    <a:close/>
                  </a:path>
                </a:pathLst>
              </a:custGeom>
              <a:solidFill>
                <a:srgbClr val="966336"/>
              </a:solidFill>
            </p:spPr>
          </p:sp>
        </p:grpSp>
        <p:grpSp>
          <p:nvGrpSpPr>
            <p:cNvPr name="Group 24" id="24"/>
            <p:cNvGrpSpPr/>
            <p:nvPr/>
          </p:nvGrpSpPr>
          <p:grpSpPr>
            <a:xfrm rot="0">
              <a:off x="14178788" y="47559"/>
              <a:ext cx="4283127" cy="1028427"/>
              <a:chOff x="0" y="0"/>
              <a:chExt cx="4858712" cy="1166631"/>
            </a:xfrm>
          </p:grpSpPr>
          <p:sp>
            <p:nvSpPr>
              <p:cNvPr name="Freeform 25" id="25"/>
              <p:cNvSpPr/>
              <p:nvPr/>
            </p:nvSpPr>
            <p:spPr>
              <a:xfrm flipH="false" flipV="false" rot="0">
                <a:off x="0" y="0"/>
                <a:ext cx="4859982" cy="1166631"/>
              </a:xfrm>
              <a:custGeom>
                <a:avLst/>
                <a:gdLst/>
                <a:ahLst/>
                <a:cxnLst/>
                <a:rect r="r" b="b" t="t" l="l"/>
                <a:pathLst>
                  <a:path h="1166631" w="4859982">
                    <a:moveTo>
                      <a:pt x="4306262" y="1166631"/>
                    </a:moveTo>
                    <a:lnTo>
                      <a:pt x="553720" y="1166631"/>
                    </a:lnTo>
                    <a:cubicBezTo>
                      <a:pt x="247650" y="1166631"/>
                      <a:pt x="0" y="905454"/>
                      <a:pt x="0" y="583991"/>
                    </a:cubicBezTo>
                    <a:cubicBezTo>
                      <a:pt x="0" y="261189"/>
                      <a:pt x="247650" y="0"/>
                      <a:pt x="553720" y="0"/>
                    </a:cubicBezTo>
                    <a:lnTo>
                      <a:pt x="4306262" y="0"/>
                    </a:lnTo>
                    <a:cubicBezTo>
                      <a:pt x="4612332" y="0"/>
                      <a:pt x="4859982" y="261189"/>
                      <a:pt x="4859982" y="583991"/>
                    </a:cubicBezTo>
                    <a:cubicBezTo>
                      <a:pt x="4858712" y="905454"/>
                      <a:pt x="4611062" y="1166631"/>
                      <a:pt x="4306262" y="1166631"/>
                    </a:cubicBezTo>
                    <a:close/>
                  </a:path>
                </a:pathLst>
              </a:custGeom>
              <a:solidFill>
                <a:srgbClr val="F0CE9B"/>
              </a:solidFill>
            </p:spPr>
          </p:sp>
        </p:grpSp>
        <p:sp>
          <p:nvSpPr>
            <p:cNvPr name="TextBox 26" id="26"/>
            <p:cNvSpPr txBox="true"/>
            <p:nvPr/>
          </p:nvSpPr>
          <p:spPr>
            <a:xfrm rot="0">
              <a:off x="14610250" y="272776"/>
              <a:ext cx="3851666" cy="530370"/>
            </a:xfrm>
            <a:prstGeom prst="rect">
              <a:avLst/>
            </a:prstGeom>
          </p:spPr>
          <p:txBody>
            <a:bodyPr anchor="t" rtlCol="false" tIns="0" lIns="0" bIns="0" rIns="0">
              <a:spAutoFit/>
            </a:bodyPr>
            <a:lstStyle/>
            <a:p>
              <a:pPr algn="ctr">
                <a:lnSpc>
                  <a:spcPts val="3399"/>
                </a:lnSpc>
              </a:pPr>
              <a:r>
                <a:rPr lang="en-US" b="true" sz="2428" spc="97">
                  <a:solidFill>
                    <a:srgbClr val="966336"/>
                  </a:solidFill>
                  <a:latin typeface="Aileron Bold"/>
                  <a:ea typeface="Aileron Bold"/>
                  <a:cs typeface="Aileron Bold"/>
                  <a:sym typeface="Aileron Bold"/>
                </a:rPr>
                <a:t>Entity Framwork</a:t>
              </a:r>
            </a:p>
          </p:txBody>
        </p:sp>
        <p:grpSp>
          <p:nvGrpSpPr>
            <p:cNvPr name="Group 27" id="27"/>
            <p:cNvGrpSpPr/>
            <p:nvPr/>
          </p:nvGrpSpPr>
          <p:grpSpPr>
            <a:xfrm rot="0">
              <a:off x="14081288" y="7354823"/>
              <a:ext cx="4471365" cy="1123546"/>
              <a:chOff x="0" y="0"/>
              <a:chExt cx="4353875" cy="1106170"/>
            </a:xfrm>
          </p:grpSpPr>
          <p:sp>
            <p:nvSpPr>
              <p:cNvPr name="Freeform 28" id="28"/>
              <p:cNvSpPr/>
              <p:nvPr/>
            </p:nvSpPr>
            <p:spPr>
              <a:xfrm flipH="false" flipV="false" rot="0">
                <a:off x="0" y="0"/>
                <a:ext cx="4355145" cy="1107440"/>
              </a:xfrm>
              <a:custGeom>
                <a:avLst/>
                <a:gdLst/>
                <a:ahLst/>
                <a:cxnLst/>
                <a:rect r="r" b="b" t="t" l="l"/>
                <a:pathLst>
                  <a:path h="1107440" w="4355145">
                    <a:moveTo>
                      <a:pt x="3801425" y="45720"/>
                    </a:moveTo>
                    <a:cubicBezTo>
                      <a:pt x="4080825" y="45720"/>
                      <a:pt x="4308155" y="273050"/>
                      <a:pt x="4308155" y="552450"/>
                    </a:cubicBezTo>
                    <a:cubicBezTo>
                      <a:pt x="4308155" y="831850"/>
                      <a:pt x="4080825" y="1059180"/>
                      <a:pt x="3801425" y="1059180"/>
                    </a:cubicBezTo>
                    <a:lnTo>
                      <a:pt x="553720" y="1059180"/>
                    </a:lnTo>
                    <a:cubicBezTo>
                      <a:pt x="274320" y="1059180"/>
                      <a:pt x="46990" y="831850"/>
                      <a:pt x="46990" y="552450"/>
                    </a:cubicBezTo>
                    <a:cubicBezTo>
                      <a:pt x="46990" y="273050"/>
                      <a:pt x="274320" y="45720"/>
                      <a:pt x="553720" y="45720"/>
                    </a:cubicBezTo>
                    <a:lnTo>
                      <a:pt x="3801425" y="45720"/>
                    </a:lnTo>
                    <a:moveTo>
                      <a:pt x="3801425" y="0"/>
                    </a:moveTo>
                    <a:lnTo>
                      <a:pt x="553720" y="0"/>
                    </a:lnTo>
                    <a:cubicBezTo>
                      <a:pt x="247650" y="0"/>
                      <a:pt x="0" y="247650"/>
                      <a:pt x="0" y="553720"/>
                    </a:cubicBezTo>
                    <a:cubicBezTo>
                      <a:pt x="0" y="859790"/>
                      <a:pt x="247650" y="1107440"/>
                      <a:pt x="553720" y="1107440"/>
                    </a:cubicBezTo>
                    <a:lnTo>
                      <a:pt x="3801425" y="1107440"/>
                    </a:lnTo>
                    <a:cubicBezTo>
                      <a:pt x="4107495" y="1107440"/>
                      <a:pt x="4355145" y="859790"/>
                      <a:pt x="4355145" y="553720"/>
                    </a:cubicBezTo>
                    <a:cubicBezTo>
                      <a:pt x="4353875" y="247650"/>
                      <a:pt x="4106225" y="0"/>
                      <a:pt x="3801425" y="0"/>
                    </a:cubicBezTo>
                    <a:close/>
                  </a:path>
                </a:pathLst>
              </a:custGeom>
              <a:solidFill>
                <a:srgbClr val="966336"/>
              </a:solidFill>
            </p:spPr>
          </p:sp>
        </p:grpSp>
        <p:grpSp>
          <p:nvGrpSpPr>
            <p:cNvPr name="Group 29" id="29"/>
            <p:cNvGrpSpPr/>
            <p:nvPr/>
          </p:nvGrpSpPr>
          <p:grpSpPr>
            <a:xfrm rot="0">
              <a:off x="14178788" y="7402382"/>
              <a:ext cx="4283127" cy="1028427"/>
              <a:chOff x="0" y="0"/>
              <a:chExt cx="4858712" cy="1166631"/>
            </a:xfrm>
          </p:grpSpPr>
          <p:sp>
            <p:nvSpPr>
              <p:cNvPr name="Freeform 30" id="30"/>
              <p:cNvSpPr/>
              <p:nvPr/>
            </p:nvSpPr>
            <p:spPr>
              <a:xfrm flipH="false" flipV="false" rot="0">
                <a:off x="0" y="0"/>
                <a:ext cx="4859982" cy="1166631"/>
              </a:xfrm>
              <a:custGeom>
                <a:avLst/>
                <a:gdLst/>
                <a:ahLst/>
                <a:cxnLst/>
                <a:rect r="r" b="b" t="t" l="l"/>
                <a:pathLst>
                  <a:path h="1166631" w="4859982">
                    <a:moveTo>
                      <a:pt x="4306262" y="1166631"/>
                    </a:moveTo>
                    <a:lnTo>
                      <a:pt x="553720" y="1166631"/>
                    </a:lnTo>
                    <a:cubicBezTo>
                      <a:pt x="247650" y="1166631"/>
                      <a:pt x="0" y="905454"/>
                      <a:pt x="0" y="583991"/>
                    </a:cubicBezTo>
                    <a:cubicBezTo>
                      <a:pt x="0" y="261189"/>
                      <a:pt x="247650" y="0"/>
                      <a:pt x="553720" y="0"/>
                    </a:cubicBezTo>
                    <a:lnTo>
                      <a:pt x="4306262" y="0"/>
                    </a:lnTo>
                    <a:cubicBezTo>
                      <a:pt x="4612332" y="0"/>
                      <a:pt x="4859982" y="261189"/>
                      <a:pt x="4859982" y="583991"/>
                    </a:cubicBezTo>
                    <a:cubicBezTo>
                      <a:pt x="4858712" y="905454"/>
                      <a:pt x="4611062" y="1166631"/>
                      <a:pt x="4306262" y="1166631"/>
                    </a:cubicBezTo>
                    <a:close/>
                  </a:path>
                </a:pathLst>
              </a:custGeom>
              <a:solidFill>
                <a:srgbClr val="F0CE9B"/>
              </a:solidFill>
            </p:spPr>
          </p:sp>
        </p:grpSp>
        <p:sp>
          <p:nvSpPr>
            <p:cNvPr name="TextBox 31" id="31"/>
            <p:cNvSpPr txBox="true"/>
            <p:nvPr/>
          </p:nvSpPr>
          <p:spPr>
            <a:xfrm rot="0">
              <a:off x="14610250" y="7627599"/>
              <a:ext cx="3376145" cy="530370"/>
            </a:xfrm>
            <a:prstGeom prst="rect">
              <a:avLst/>
            </a:prstGeom>
          </p:spPr>
          <p:txBody>
            <a:bodyPr anchor="t" rtlCol="false" tIns="0" lIns="0" bIns="0" rIns="0">
              <a:spAutoFit/>
            </a:bodyPr>
            <a:lstStyle/>
            <a:p>
              <a:pPr algn="ctr">
                <a:lnSpc>
                  <a:spcPts val="3399"/>
                </a:lnSpc>
              </a:pPr>
              <a:r>
                <a:rPr lang="en-US" b="true" sz="2428" spc="97">
                  <a:solidFill>
                    <a:srgbClr val="966336"/>
                  </a:solidFill>
                  <a:latin typeface="Aileron Bold"/>
                  <a:ea typeface="Aileron Bold"/>
                  <a:cs typeface="Aileron Bold"/>
                  <a:sym typeface="Aileron Bold"/>
                </a:rPr>
                <a:t>Html,Css,JS</a:t>
              </a:r>
            </a:p>
          </p:txBody>
        </p:sp>
        <p:sp>
          <p:nvSpPr>
            <p:cNvPr name="Freeform 32" id="32"/>
            <p:cNvSpPr/>
            <p:nvPr/>
          </p:nvSpPr>
          <p:spPr>
            <a:xfrm flipH="false" flipV="false" rot="0">
              <a:off x="13731099" y="1542566"/>
              <a:ext cx="1424081" cy="1465129"/>
            </a:xfrm>
            <a:custGeom>
              <a:avLst/>
              <a:gdLst/>
              <a:ahLst/>
              <a:cxnLst/>
              <a:rect r="r" b="b" t="t" l="l"/>
              <a:pathLst>
                <a:path h="1465129" w="1424081">
                  <a:moveTo>
                    <a:pt x="0" y="0"/>
                  </a:moveTo>
                  <a:lnTo>
                    <a:pt x="1424082" y="0"/>
                  </a:lnTo>
                  <a:lnTo>
                    <a:pt x="1424082" y="1465129"/>
                  </a:lnTo>
                  <a:lnTo>
                    <a:pt x="0" y="1465129"/>
                  </a:lnTo>
                  <a:lnTo>
                    <a:pt x="0" y="0"/>
                  </a:lnTo>
                  <a:close/>
                </a:path>
              </a:pathLst>
            </a:custGeom>
            <a:blipFill>
              <a:blip r:embed="rId4">
                <a:extLst>
                  <a:ext uri="{96DAC541-7B7A-43D3-8B79-37D633B846F1}">
                    <asvg:svgBlip xmlns:asvg="http://schemas.microsoft.com/office/drawing/2016/SVG/main" r:embed="rId5"/>
                  </a:ext>
                </a:extLst>
              </a:blip>
              <a:stretch>
                <a:fillRect l="-1441" t="0" r="-1441" b="0"/>
              </a:stretch>
            </a:blipFill>
          </p:spPr>
        </p:sp>
        <p:sp>
          <p:nvSpPr>
            <p:cNvPr name="TextBox 33" id="33"/>
            <p:cNvSpPr txBox="true"/>
            <p:nvPr/>
          </p:nvSpPr>
          <p:spPr>
            <a:xfrm rot="0">
              <a:off x="13887927" y="1916138"/>
              <a:ext cx="1027652" cy="590495"/>
            </a:xfrm>
            <a:prstGeom prst="rect">
              <a:avLst/>
            </a:prstGeom>
          </p:spPr>
          <p:txBody>
            <a:bodyPr anchor="t" rtlCol="false" tIns="0" lIns="0" bIns="0" rIns="0">
              <a:spAutoFit/>
            </a:bodyPr>
            <a:lstStyle/>
            <a:p>
              <a:pPr algn="ctr">
                <a:lnSpc>
                  <a:spcPts val="3758"/>
                </a:lnSpc>
              </a:pPr>
              <a:r>
                <a:rPr lang="en-US" sz="2684" spc="107">
                  <a:solidFill>
                    <a:srgbClr val="FFFFFF"/>
                  </a:solidFill>
                  <a:latin typeface="Aileron"/>
                  <a:ea typeface="Aileron"/>
                  <a:cs typeface="Aileron"/>
                  <a:sym typeface="Aileron"/>
                </a:rPr>
                <a:t>03</a:t>
              </a:r>
            </a:p>
          </p:txBody>
        </p:sp>
        <p:sp>
          <p:nvSpPr>
            <p:cNvPr name="Freeform 34" id="34"/>
            <p:cNvSpPr/>
            <p:nvPr/>
          </p:nvSpPr>
          <p:spPr>
            <a:xfrm flipH="false" flipV="false" rot="0">
              <a:off x="2764644" y="5360277"/>
              <a:ext cx="1424081" cy="1465129"/>
            </a:xfrm>
            <a:custGeom>
              <a:avLst/>
              <a:gdLst/>
              <a:ahLst/>
              <a:cxnLst/>
              <a:rect r="r" b="b" t="t" l="l"/>
              <a:pathLst>
                <a:path h="1465129" w="1424081">
                  <a:moveTo>
                    <a:pt x="0" y="0"/>
                  </a:moveTo>
                  <a:lnTo>
                    <a:pt x="1424081" y="0"/>
                  </a:lnTo>
                  <a:lnTo>
                    <a:pt x="1424081" y="1465129"/>
                  </a:lnTo>
                  <a:lnTo>
                    <a:pt x="0" y="1465129"/>
                  </a:lnTo>
                  <a:lnTo>
                    <a:pt x="0" y="0"/>
                  </a:lnTo>
                  <a:close/>
                </a:path>
              </a:pathLst>
            </a:custGeom>
            <a:blipFill>
              <a:blip r:embed="rId4">
                <a:extLst>
                  <a:ext uri="{96DAC541-7B7A-43D3-8B79-37D633B846F1}">
                    <asvg:svgBlip xmlns:asvg="http://schemas.microsoft.com/office/drawing/2016/SVG/main" r:embed="rId5"/>
                  </a:ext>
                </a:extLst>
              </a:blip>
              <a:stretch>
                <a:fillRect l="-1441" t="0" r="-1441" b="0"/>
              </a:stretch>
            </a:blipFill>
          </p:spPr>
        </p:sp>
        <p:sp>
          <p:nvSpPr>
            <p:cNvPr name="TextBox 35" id="35"/>
            <p:cNvSpPr txBox="true"/>
            <p:nvPr/>
          </p:nvSpPr>
          <p:spPr>
            <a:xfrm rot="0">
              <a:off x="2921472" y="5733849"/>
              <a:ext cx="1027652" cy="590495"/>
            </a:xfrm>
            <a:prstGeom prst="rect">
              <a:avLst/>
            </a:prstGeom>
          </p:spPr>
          <p:txBody>
            <a:bodyPr anchor="t" rtlCol="false" tIns="0" lIns="0" bIns="0" rIns="0">
              <a:spAutoFit/>
            </a:bodyPr>
            <a:lstStyle/>
            <a:p>
              <a:pPr algn="ctr">
                <a:lnSpc>
                  <a:spcPts val="3758"/>
                </a:lnSpc>
              </a:pPr>
              <a:r>
                <a:rPr lang="en-US" sz="2684" spc="107">
                  <a:solidFill>
                    <a:srgbClr val="FFFFFF"/>
                  </a:solidFill>
                  <a:latin typeface="Aileron"/>
                  <a:ea typeface="Aileron"/>
                  <a:cs typeface="Aileron"/>
                  <a:sym typeface="Aileron"/>
                </a:rPr>
                <a:t>02</a:t>
              </a:r>
            </a:p>
          </p:txBody>
        </p:sp>
        <p:sp>
          <p:nvSpPr>
            <p:cNvPr name="Freeform 36" id="36"/>
            <p:cNvSpPr/>
            <p:nvPr/>
          </p:nvSpPr>
          <p:spPr>
            <a:xfrm flipH="false" flipV="false" rot="0">
              <a:off x="2764644" y="1542566"/>
              <a:ext cx="1424081" cy="1465129"/>
            </a:xfrm>
            <a:custGeom>
              <a:avLst/>
              <a:gdLst/>
              <a:ahLst/>
              <a:cxnLst/>
              <a:rect r="r" b="b" t="t" l="l"/>
              <a:pathLst>
                <a:path h="1465129" w="1424081">
                  <a:moveTo>
                    <a:pt x="0" y="0"/>
                  </a:moveTo>
                  <a:lnTo>
                    <a:pt x="1424081" y="0"/>
                  </a:lnTo>
                  <a:lnTo>
                    <a:pt x="1424081" y="1465129"/>
                  </a:lnTo>
                  <a:lnTo>
                    <a:pt x="0" y="1465129"/>
                  </a:lnTo>
                  <a:lnTo>
                    <a:pt x="0" y="0"/>
                  </a:lnTo>
                  <a:close/>
                </a:path>
              </a:pathLst>
            </a:custGeom>
            <a:blipFill>
              <a:blip r:embed="rId4">
                <a:extLst>
                  <a:ext uri="{96DAC541-7B7A-43D3-8B79-37D633B846F1}">
                    <asvg:svgBlip xmlns:asvg="http://schemas.microsoft.com/office/drawing/2016/SVG/main" r:embed="rId5"/>
                  </a:ext>
                </a:extLst>
              </a:blip>
              <a:stretch>
                <a:fillRect l="-1441" t="0" r="-1441" b="0"/>
              </a:stretch>
            </a:blipFill>
          </p:spPr>
        </p:sp>
        <p:sp>
          <p:nvSpPr>
            <p:cNvPr name="TextBox 37" id="37"/>
            <p:cNvSpPr txBox="true"/>
            <p:nvPr/>
          </p:nvSpPr>
          <p:spPr>
            <a:xfrm rot="0">
              <a:off x="2921472" y="1916138"/>
              <a:ext cx="1027652" cy="590495"/>
            </a:xfrm>
            <a:prstGeom prst="rect">
              <a:avLst/>
            </a:prstGeom>
          </p:spPr>
          <p:txBody>
            <a:bodyPr anchor="t" rtlCol="false" tIns="0" lIns="0" bIns="0" rIns="0">
              <a:spAutoFit/>
            </a:bodyPr>
            <a:lstStyle/>
            <a:p>
              <a:pPr algn="ctr">
                <a:lnSpc>
                  <a:spcPts val="3758"/>
                </a:lnSpc>
              </a:pPr>
              <a:r>
                <a:rPr lang="en-US" sz="2684" spc="107">
                  <a:solidFill>
                    <a:srgbClr val="FFFFFF"/>
                  </a:solidFill>
                  <a:latin typeface="Aileron"/>
                  <a:ea typeface="Aileron"/>
                  <a:cs typeface="Aileron"/>
                  <a:sym typeface="Aileron"/>
                </a:rPr>
                <a:t>01</a:t>
              </a:r>
            </a:p>
          </p:txBody>
        </p:sp>
        <p:sp>
          <p:nvSpPr>
            <p:cNvPr name="Freeform 38" id="38"/>
            <p:cNvSpPr/>
            <p:nvPr/>
          </p:nvSpPr>
          <p:spPr>
            <a:xfrm flipH="false" flipV="false" rot="0">
              <a:off x="13731099" y="5360277"/>
              <a:ext cx="1424081" cy="1465129"/>
            </a:xfrm>
            <a:custGeom>
              <a:avLst/>
              <a:gdLst/>
              <a:ahLst/>
              <a:cxnLst/>
              <a:rect r="r" b="b" t="t" l="l"/>
              <a:pathLst>
                <a:path h="1465129" w="1424081">
                  <a:moveTo>
                    <a:pt x="0" y="0"/>
                  </a:moveTo>
                  <a:lnTo>
                    <a:pt x="1424082" y="0"/>
                  </a:lnTo>
                  <a:lnTo>
                    <a:pt x="1424082" y="1465129"/>
                  </a:lnTo>
                  <a:lnTo>
                    <a:pt x="0" y="1465129"/>
                  </a:lnTo>
                  <a:lnTo>
                    <a:pt x="0" y="0"/>
                  </a:lnTo>
                  <a:close/>
                </a:path>
              </a:pathLst>
            </a:custGeom>
            <a:blipFill>
              <a:blip r:embed="rId4">
                <a:extLst>
                  <a:ext uri="{96DAC541-7B7A-43D3-8B79-37D633B846F1}">
                    <asvg:svgBlip xmlns:asvg="http://schemas.microsoft.com/office/drawing/2016/SVG/main" r:embed="rId5"/>
                  </a:ext>
                </a:extLst>
              </a:blip>
              <a:stretch>
                <a:fillRect l="-1441" t="0" r="-1441" b="0"/>
              </a:stretch>
            </a:blipFill>
          </p:spPr>
        </p:sp>
        <p:sp>
          <p:nvSpPr>
            <p:cNvPr name="TextBox 39" id="39"/>
            <p:cNvSpPr txBox="true"/>
            <p:nvPr/>
          </p:nvSpPr>
          <p:spPr>
            <a:xfrm rot="0">
              <a:off x="13887927" y="5733849"/>
              <a:ext cx="1027652" cy="590495"/>
            </a:xfrm>
            <a:prstGeom prst="rect">
              <a:avLst/>
            </a:prstGeom>
          </p:spPr>
          <p:txBody>
            <a:bodyPr anchor="t" rtlCol="false" tIns="0" lIns="0" bIns="0" rIns="0">
              <a:spAutoFit/>
            </a:bodyPr>
            <a:lstStyle/>
            <a:p>
              <a:pPr algn="ctr">
                <a:lnSpc>
                  <a:spcPts val="3758"/>
                </a:lnSpc>
              </a:pPr>
              <a:r>
                <a:rPr lang="en-US" sz="2684" spc="107">
                  <a:solidFill>
                    <a:srgbClr val="FFFFFF"/>
                  </a:solidFill>
                  <a:latin typeface="Aileron"/>
                  <a:ea typeface="Aileron"/>
                  <a:cs typeface="Aileron"/>
                  <a:sym typeface="Aileron"/>
                </a:rPr>
                <a:t>04</a:t>
              </a:r>
            </a:p>
          </p:txBody>
        </p:sp>
      </p:grpSp>
      <p:grpSp>
        <p:nvGrpSpPr>
          <p:cNvPr name="Group 40" id="40"/>
          <p:cNvGrpSpPr/>
          <p:nvPr/>
        </p:nvGrpSpPr>
        <p:grpSpPr>
          <a:xfrm rot="0">
            <a:off x="476193" y="285679"/>
            <a:ext cx="17335614" cy="10001321"/>
            <a:chOff x="0" y="0"/>
            <a:chExt cx="4565758" cy="2634093"/>
          </a:xfrm>
        </p:grpSpPr>
        <p:sp>
          <p:nvSpPr>
            <p:cNvPr name="Freeform 41" id="41"/>
            <p:cNvSpPr/>
            <p:nvPr/>
          </p:nvSpPr>
          <p:spPr>
            <a:xfrm flipH="false" flipV="false" rot="0">
              <a:off x="0" y="0"/>
              <a:ext cx="4565758" cy="2634093"/>
            </a:xfrm>
            <a:custGeom>
              <a:avLst/>
              <a:gdLst/>
              <a:ahLst/>
              <a:cxnLst/>
              <a:rect r="r" b="b" t="t" l="l"/>
              <a:pathLst>
                <a:path h="2634093" w="4565758">
                  <a:moveTo>
                    <a:pt x="22776" y="0"/>
                  </a:moveTo>
                  <a:lnTo>
                    <a:pt x="4542982" y="0"/>
                  </a:lnTo>
                  <a:cubicBezTo>
                    <a:pt x="4555561" y="0"/>
                    <a:pt x="4565758" y="10197"/>
                    <a:pt x="4565758" y="22776"/>
                  </a:cubicBezTo>
                  <a:lnTo>
                    <a:pt x="4565758" y="2611317"/>
                  </a:lnTo>
                  <a:cubicBezTo>
                    <a:pt x="4565758" y="2617357"/>
                    <a:pt x="4563359" y="2623151"/>
                    <a:pt x="4559087" y="2627422"/>
                  </a:cubicBezTo>
                  <a:cubicBezTo>
                    <a:pt x="4554816" y="2631693"/>
                    <a:pt x="4549023" y="2634093"/>
                    <a:pt x="4542982" y="2634093"/>
                  </a:cubicBezTo>
                  <a:lnTo>
                    <a:pt x="22776" y="2634093"/>
                  </a:lnTo>
                  <a:cubicBezTo>
                    <a:pt x="16736" y="2634093"/>
                    <a:pt x="10942" y="2631693"/>
                    <a:pt x="6671" y="2627422"/>
                  </a:cubicBezTo>
                  <a:cubicBezTo>
                    <a:pt x="2400" y="2623151"/>
                    <a:pt x="0" y="2617357"/>
                    <a:pt x="0" y="2611317"/>
                  </a:cubicBezTo>
                  <a:lnTo>
                    <a:pt x="0" y="22776"/>
                  </a:lnTo>
                  <a:cubicBezTo>
                    <a:pt x="0" y="16736"/>
                    <a:pt x="2400" y="10942"/>
                    <a:pt x="6671" y="6671"/>
                  </a:cubicBezTo>
                  <a:cubicBezTo>
                    <a:pt x="10942" y="2400"/>
                    <a:pt x="16736" y="0"/>
                    <a:pt x="22776" y="0"/>
                  </a:cubicBezTo>
                  <a:close/>
                </a:path>
              </a:pathLst>
            </a:custGeom>
            <a:solidFill>
              <a:srgbClr val="B3C7CC">
                <a:alpha val="12941"/>
              </a:srgbClr>
            </a:solidFill>
          </p:spPr>
        </p:sp>
        <p:sp>
          <p:nvSpPr>
            <p:cNvPr name="TextBox 42" id="42"/>
            <p:cNvSpPr txBox="true"/>
            <p:nvPr/>
          </p:nvSpPr>
          <p:spPr>
            <a:xfrm>
              <a:off x="0" y="-57150"/>
              <a:ext cx="4565758" cy="2691243"/>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true" flipV="false" rot="0">
            <a:off x="7667492" y="3257524"/>
            <a:ext cx="11790472" cy="7472212"/>
          </a:xfrm>
          <a:custGeom>
            <a:avLst/>
            <a:gdLst/>
            <a:ahLst/>
            <a:cxnLst/>
            <a:rect r="r" b="b" t="t" l="l"/>
            <a:pathLst>
              <a:path h="7472212" w="11790472">
                <a:moveTo>
                  <a:pt x="11790472" y="0"/>
                </a:moveTo>
                <a:lnTo>
                  <a:pt x="0" y="0"/>
                </a:lnTo>
                <a:lnTo>
                  <a:pt x="0" y="7472212"/>
                </a:lnTo>
                <a:lnTo>
                  <a:pt x="11790472" y="7472212"/>
                </a:lnTo>
                <a:lnTo>
                  <a:pt x="11790472"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222696"/>
            <a:ext cx="6569211" cy="10064304"/>
            <a:chOff x="0" y="0"/>
            <a:chExt cx="8758947" cy="13419072"/>
          </a:xfrm>
        </p:grpSpPr>
        <p:sp>
          <p:nvSpPr>
            <p:cNvPr name="Freeform 4" id="4"/>
            <p:cNvSpPr/>
            <p:nvPr/>
          </p:nvSpPr>
          <p:spPr>
            <a:xfrm flipH="false" flipV="false" rot="0">
              <a:off x="0" y="0"/>
              <a:ext cx="8758947" cy="11548834"/>
            </a:xfrm>
            <a:custGeom>
              <a:avLst/>
              <a:gdLst/>
              <a:ahLst/>
              <a:cxnLst/>
              <a:rect r="r" b="b" t="t" l="l"/>
              <a:pathLst>
                <a:path h="11548834" w="8758947">
                  <a:moveTo>
                    <a:pt x="0" y="0"/>
                  </a:moveTo>
                  <a:lnTo>
                    <a:pt x="8758947" y="0"/>
                  </a:lnTo>
                  <a:lnTo>
                    <a:pt x="8758947" y="11548834"/>
                  </a:lnTo>
                  <a:lnTo>
                    <a:pt x="0" y="11548834"/>
                  </a:lnTo>
                  <a:lnTo>
                    <a:pt x="0" y="0"/>
                  </a:lnTo>
                  <a:close/>
                </a:path>
              </a:pathLst>
            </a:custGeom>
            <a:blipFill>
              <a:blip r:embed="rId4"/>
              <a:stretch>
                <a:fillRect l="0" t="0" r="0" b="0"/>
              </a:stretch>
            </a:blipFill>
          </p:spPr>
        </p:sp>
        <p:sp>
          <p:nvSpPr>
            <p:cNvPr name="Freeform 5" id="5"/>
            <p:cNvSpPr/>
            <p:nvPr/>
          </p:nvSpPr>
          <p:spPr>
            <a:xfrm flipH="false" flipV="false" rot="0">
              <a:off x="0" y="11548834"/>
              <a:ext cx="8758947" cy="1870238"/>
            </a:xfrm>
            <a:custGeom>
              <a:avLst/>
              <a:gdLst/>
              <a:ahLst/>
              <a:cxnLst/>
              <a:rect r="r" b="b" t="t" l="l"/>
              <a:pathLst>
                <a:path h="1870238" w="8758947">
                  <a:moveTo>
                    <a:pt x="0" y="0"/>
                  </a:moveTo>
                  <a:lnTo>
                    <a:pt x="8758947" y="0"/>
                  </a:lnTo>
                  <a:lnTo>
                    <a:pt x="8758947" y="1870238"/>
                  </a:lnTo>
                  <a:lnTo>
                    <a:pt x="0" y="1870238"/>
                  </a:lnTo>
                  <a:lnTo>
                    <a:pt x="0" y="0"/>
                  </a:lnTo>
                  <a:close/>
                </a:path>
              </a:pathLst>
            </a:custGeom>
            <a:blipFill>
              <a:blip r:embed="rId5"/>
              <a:stretch>
                <a:fillRect l="0" t="0" r="0" b="0"/>
              </a:stretch>
            </a:blipFill>
          </p:spPr>
        </p:sp>
      </p:grpSp>
      <p:grpSp>
        <p:nvGrpSpPr>
          <p:cNvPr name="Group 6" id="6"/>
          <p:cNvGrpSpPr/>
          <p:nvPr/>
        </p:nvGrpSpPr>
        <p:grpSpPr>
          <a:xfrm rot="0">
            <a:off x="801982" y="4827211"/>
            <a:ext cx="5995555" cy="4288499"/>
            <a:chOff x="0" y="0"/>
            <a:chExt cx="1579076" cy="1129481"/>
          </a:xfrm>
        </p:grpSpPr>
        <p:sp>
          <p:nvSpPr>
            <p:cNvPr name="Freeform 7" id="7"/>
            <p:cNvSpPr/>
            <p:nvPr/>
          </p:nvSpPr>
          <p:spPr>
            <a:xfrm flipH="false" flipV="false" rot="0">
              <a:off x="0" y="0"/>
              <a:ext cx="1579076" cy="1129481"/>
            </a:xfrm>
            <a:custGeom>
              <a:avLst/>
              <a:gdLst/>
              <a:ahLst/>
              <a:cxnLst/>
              <a:rect r="r" b="b" t="t" l="l"/>
              <a:pathLst>
                <a:path h="1129481" w="1579076">
                  <a:moveTo>
                    <a:pt x="65855" y="0"/>
                  </a:moveTo>
                  <a:lnTo>
                    <a:pt x="1513221" y="0"/>
                  </a:lnTo>
                  <a:cubicBezTo>
                    <a:pt x="1549592" y="0"/>
                    <a:pt x="1579076" y="29484"/>
                    <a:pt x="1579076" y="65855"/>
                  </a:cubicBezTo>
                  <a:lnTo>
                    <a:pt x="1579076" y="1063626"/>
                  </a:lnTo>
                  <a:cubicBezTo>
                    <a:pt x="1579076" y="1099997"/>
                    <a:pt x="1549592" y="1129481"/>
                    <a:pt x="1513221" y="1129481"/>
                  </a:cubicBezTo>
                  <a:lnTo>
                    <a:pt x="65855" y="1129481"/>
                  </a:lnTo>
                  <a:cubicBezTo>
                    <a:pt x="29484" y="1129481"/>
                    <a:pt x="0" y="1099997"/>
                    <a:pt x="0" y="1063626"/>
                  </a:cubicBezTo>
                  <a:lnTo>
                    <a:pt x="0" y="65855"/>
                  </a:lnTo>
                  <a:cubicBezTo>
                    <a:pt x="0" y="29484"/>
                    <a:pt x="29484" y="0"/>
                    <a:pt x="65855" y="0"/>
                  </a:cubicBezTo>
                  <a:close/>
                </a:path>
              </a:pathLst>
            </a:custGeom>
            <a:solidFill>
              <a:srgbClr val="B3C7CC">
                <a:alpha val="12941"/>
              </a:srgbClr>
            </a:solidFill>
          </p:spPr>
        </p:sp>
        <p:sp>
          <p:nvSpPr>
            <p:cNvPr name="TextBox 8" id="8"/>
            <p:cNvSpPr txBox="true"/>
            <p:nvPr/>
          </p:nvSpPr>
          <p:spPr>
            <a:xfrm>
              <a:off x="0" y="-57150"/>
              <a:ext cx="1579076" cy="1186631"/>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672336" y="4196251"/>
            <a:ext cx="6397392" cy="1261921"/>
            <a:chOff x="0" y="0"/>
            <a:chExt cx="8529856" cy="1682562"/>
          </a:xfrm>
        </p:grpSpPr>
        <p:sp>
          <p:nvSpPr>
            <p:cNvPr name="Freeform 10" id="10"/>
            <p:cNvSpPr/>
            <p:nvPr/>
          </p:nvSpPr>
          <p:spPr>
            <a:xfrm flipH="false" flipV="false" rot="0">
              <a:off x="0" y="0"/>
              <a:ext cx="8529856" cy="1682562"/>
            </a:xfrm>
            <a:custGeom>
              <a:avLst/>
              <a:gdLst/>
              <a:ahLst/>
              <a:cxnLst/>
              <a:rect r="r" b="b" t="t" l="l"/>
              <a:pathLst>
                <a:path h="1682562" w="8529856">
                  <a:moveTo>
                    <a:pt x="0" y="0"/>
                  </a:moveTo>
                  <a:lnTo>
                    <a:pt x="8529856" y="0"/>
                  </a:lnTo>
                  <a:lnTo>
                    <a:pt x="8529856" y="1682562"/>
                  </a:lnTo>
                  <a:lnTo>
                    <a:pt x="0" y="1682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465621" y="347124"/>
              <a:ext cx="5598614" cy="959739"/>
            </a:xfrm>
            <a:prstGeom prst="rect">
              <a:avLst/>
            </a:prstGeom>
          </p:spPr>
          <p:txBody>
            <a:bodyPr anchor="t" rtlCol="false" tIns="0" lIns="0" bIns="0" rIns="0">
              <a:spAutoFit/>
            </a:bodyPr>
            <a:lstStyle/>
            <a:p>
              <a:pPr algn="l">
                <a:lnSpc>
                  <a:spcPts val="5795"/>
                </a:lnSpc>
              </a:pPr>
              <a:r>
                <a:rPr lang="en-US" sz="4599" b="true">
                  <a:solidFill>
                    <a:srgbClr val="FBB03F"/>
                  </a:solidFill>
                  <a:latin typeface="Roboto Bold"/>
                  <a:ea typeface="Roboto Bold"/>
                  <a:cs typeface="Roboto Bold"/>
                  <a:sym typeface="Roboto Bold"/>
                </a:rPr>
                <a:t>Main Structure</a:t>
              </a:r>
            </a:p>
          </p:txBody>
        </p:sp>
      </p:grpSp>
      <p:sp>
        <p:nvSpPr>
          <p:cNvPr name="Freeform 12" id="12"/>
          <p:cNvSpPr/>
          <p:nvPr/>
        </p:nvSpPr>
        <p:spPr>
          <a:xfrm flipH="false" flipV="false" rot="0">
            <a:off x="6120082" y="1934219"/>
            <a:ext cx="3094819" cy="2262032"/>
          </a:xfrm>
          <a:custGeom>
            <a:avLst/>
            <a:gdLst/>
            <a:ahLst/>
            <a:cxnLst/>
            <a:rect r="r" b="b" t="t" l="l"/>
            <a:pathLst>
              <a:path h="2262032" w="3094819">
                <a:moveTo>
                  <a:pt x="0" y="0"/>
                </a:moveTo>
                <a:lnTo>
                  <a:pt x="3094820" y="0"/>
                </a:lnTo>
                <a:lnTo>
                  <a:pt x="3094820" y="2262032"/>
                </a:lnTo>
                <a:lnTo>
                  <a:pt x="0" y="22620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313791" y="5761553"/>
            <a:ext cx="4578140" cy="2911829"/>
          </a:xfrm>
          <a:prstGeom prst="rect">
            <a:avLst/>
          </a:prstGeom>
        </p:spPr>
        <p:txBody>
          <a:bodyPr anchor="t" rtlCol="false" tIns="0" lIns="0" bIns="0" rIns="0">
            <a:spAutoFit/>
          </a:bodyPr>
          <a:lstStyle/>
          <a:p>
            <a:pPr algn="l">
              <a:lnSpc>
                <a:spcPts val="4663"/>
              </a:lnSpc>
            </a:pPr>
            <a:r>
              <a:rPr lang="en-US" b="true" sz="2680" spc="107">
                <a:solidFill>
                  <a:srgbClr val="F0CE9B"/>
                </a:solidFill>
                <a:latin typeface="Aileron Bold"/>
                <a:ea typeface="Aileron Bold"/>
                <a:cs typeface="Aileron Bold"/>
                <a:sym typeface="Aileron Bold"/>
              </a:rPr>
              <a:t>Also Used</a:t>
            </a:r>
          </a:p>
          <a:p>
            <a:pPr algn="l" marL="578616" indent="-289308" lvl="1">
              <a:lnSpc>
                <a:spcPts val="4663"/>
              </a:lnSpc>
              <a:buFont typeface="Arial"/>
              <a:buChar char="•"/>
            </a:pPr>
            <a:r>
              <a:rPr lang="en-US" b="true" sz="2680" spc="107">
                <a:solidFill>
                  <a:srgbClr val="FFFFFF"/>
                </a:solidFill>
                <a:latin typeface="Aileron Bold"/>
                <a:ea typeface="Aileron Bold"/>
                <a:cs typeface="Aileron Bold"/>
                <a:sym typeface="Aileron Bold"/>
              </a:rPr>
              <a:t>Code First DB </a:t>
            </a:r>
          </a:p>
          <a:p>
            <a:pPr algn="l" marL="578616" indent="-289308" lvl="1">
              <a:lnSpc>
                <a:spcPts val="4663"/>
              </a:lnSpc>
              <a:buFont typeface="Arial"/>
              <a:buChar char="•"/>
            </a:pPr>
            <a:r>
              <a:rPr lang="en-US" b="true" sz="2680" spc="107">
                <a:solidFill>
                  <a:srgbClr val="FFFFFF"/>
                </a:solidFill>
                <a:latin typeface="Aileron Bold"/>
                <a:ea typeface="Aileron Bold"/>
                <a:cs typeface="Aileron Bold"/>
                <a:sym typeface="Aileron Bold"/>
              </a:rPr>
              <a:t>Dependenciy Injection</a:t>
            </a:r>
          </a:p>
          <a:p>
            <a:pPr algn="l" marL="578616" indent="-289308" lvl="1">
              <a:lnSpc>
                <a:spcPts val="4663"/>
              </a:lnSpc>
              <a:buFont typeface="Arial"/>
              <a:buChar char="•"/>
            </a:pPr>
            <a:r>
              <a:rPr lang="en-US" b="true" sz="2680" spc="107">
                <a:solidFill>
                  <a:srgbClr val="FFFFFF"/>
                </a:solidFill>
                <a:latin typeface="Aileron Bold"/>
                <a:ea typeface="Aileron Bold"/>
                <a:cs typeface="Aileron Bold"/>
                <a:sym typeface="Aileron Bold"/>
              </a:rPr>
              <a:t>Linq</a:t>
            </a:r>
          </a:p>
          <a:p>
            <a:pPr algn="l" marL="578616" indent="-289308" lvl="1">
              <a:lnSpc>
                <a:spcPts val="4663"/>
              </a:lnSpc>
              <a:buFont typeface="Arial"/>
              <a:buChar char="•"/>
            </a:pPr>
            <a:r>
              <a:rPr lang="en-US" b="true" sz="2680" spc="107">
                <a:solidFill>
                  <a:srgbClr val="FFFFFF"/>
                </a:solidFill>
                <a:latin typeface="Aileron Bold"/>
                <a:ea typeface="Aileron Bold"/>
                <a:cs typeface="Aileron Bold"/>
                <a:sym typeface="Aileron Bold"/>
              </a:rPr>
              <a:t>Fluent API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false" flipV="false" rot="0">
            <a:off x="0" y="-672641"/>
            <a:ext cx="18682927" cy="12447500"/>
          </a:xfrm>
          <a:custGeom>
            <a:avLst/>
            <a:gdLst/>
            <a:ahLst/>
            <a:cxnLst/>
            <a:rect r="r" b="b" t="t" l="l"/>
            <a:pathLst>
              <a:path h="12447500" w="18682927">
                <a:moveTo>
                  <a:pt x="0" y="0"/>
                </a:moveTo>
                <a:lnTo>
                  <a:pt x="18682927" y="0"/>
                </a:lnTo>
                <a:lnTo>
                  <a:pt x="18682927" y="12447500"/>
                </a:lnTo>
                <a:lnTo>
                  <a:pt x="0" y="124475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4004042" y="2804819"/>
            <a:ext cx="10279917" cy="4677362"/>
          </a:xfrm>
          <a:custGeom>
            <a:avLst/>
            <a:gdLst/>
            <a:ahLst/>
            <a:cxnLst/>
            <a:rect r="r" b="b" t="t" l="l"/>
            <a:pathLst>
              <a:path h="4677362" w="10279917">
                <a:moveTo>
                  <a:pt x="0" y="0"/>
                </a:moveTo>
                <a:lnTo>
                  <a:pt x="10279916" y="0"/>
                </a:lnTo>
                <a:lnTo>
                  <a:pt x="10279916" y="4677362"/>
                </a:lnTo>
                <a:lnTo>
                  <a:pt x="0" y="4677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429004" y="4656010"/>
            <a:ext cx="7429993" cy="927354"/>
          </a:xfrm>
          <a:prstGeom prst="rect">
            <a:avLst/>
          </a:prstGeom>
        </p:spPr>
        <p:txBody>
          <a:bodyPr anchor="t" rtlCol="false" tIns="0" lIns="0" bIns="0" rIns="0">
            <a:spAutoFit/>
          </a:bodyPr>
          <a:lstStyle/>
          <a:p>
            <a:pPr algn="ctr">
              <a:lnSpc>
                <a:spcPts val="7307"/>
              </a:lnSpc>
            </a:pPr>
            <a:r>
              <a:rPr lang="en-US" sz="5799" b="true">
                <a:solidFill>
                  <a:srgbClr val="FF9C07"/>
                </a:solidFill>
                <a:latin typeface="Roboto Bold"/>
                <a:ea typeface="Roboto Bold"/>
                <a:cs typeface="Roboto Bold"/>
                <a:sym typeface="Roboto Bold"/>
              </a:rPr>
              <a:t>Application Users</a:t>
            </a:r>
          </a:p>
        </p:txBody>
      </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9C07"/>
            </a:solidFill>
          </p:spPr>
        </p:sp>
        <p:sp>
          <p:nvSpPr>
            <p:cNvPr name="TextBox 7" id="7"/>
            <p:cNvSpPr txBox="true"/>
            <p:nvPr/>
          </p:nvSpPr>
          <p:spPr>
            <a:xfrm>
              <a:off x="0" y="-57150"/>
              <a:ext cx="270933" cy="328083"/>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16.xml><?xml version="1.0" encoding="utf-8"?>
<p:sld xmlns:p="http://schemas.openxmlformats.org/presentationml/2006/main" xmlns:a="http://schemas.openxmlformats.org/drawingml/2006/main">
  <p:cSld>
    <p:bg>
      <p:bgPr>
        <a:solidFill>
          <a:srgbClr val="021630"/>
        </a:solidFill>
      </p:bgPr>
    </p:bg>
    <p:spTree>
      <p:nvGrpSpPr>
        <p:cNvPr id="1" name=""/>
        <p:cNvGrpSpPr/>
        <p:nvPr/>
      </p:nvGrpSpPr>
      <p:grpSpPr>
        <a:xfrm>
          <a:off x="0" y="0"/>
          <a:ext cx="0" cy="0"/>
          <a:chOff x="0" y="0"/>
          <a:chExt cx="0" cy="0"/>
        </a:xfrm>
      </p:grpSpPr>
      <p:grpSp>
        <p:nvGrpSpPr>
          <p:cNvPr name="Group 2" id="2"/>
          <p:cNvGrpSpPr/>
          <p:nvPr/>
        </p:nvGrpSpPr>
        <p:grpSpPr>
          <a:xfrm rot="0">
            <a:off x="301227" y="873115"/>
            <a:ext cx="17622786" cy="8841248"/>
            <a:chOff x="0" y="0"/>
            <a:chExt cx="6130370" cy="3075571"/>
          </a:xfrm>
        </p:grpSpPr>
        <p:sp>
          <p:nvSpPr>
            <p:cNvPr name="Freeform 3" id="3"/>
            <p:cNvSpPr/>
            <p:nvPr/>
          </p:nvSpPr>
          <p:spPr>
            <a:xfrm flipH="false" flipV="false" rot="0">
              <a:off x="0" y="0"/>
              <a:ext cx="6130370" cy="3075571"/>
            </a:xfrm>
            <a:custGeom>
              <a:avLst/>
              <a:gdLst/>
              <a:ahLst/>
              <a:cxnLst/>
              <a:rect r="r" b="b" t="t" l="l"/>
              <a:pathLst>
                <a:path h="3075571" w="6130370">
                  <a:moveTo>
                    <a:pt x="25919" y="0"/>
                  </a:moveTo>
                  <a:lnTo>
                    <a:pt x="6104451" y="0"/>
                  </a:lnTo>
                  <a:cubicBezTo>
                    <a:pt x="6118765" y="0"/>
                    <a:pt x="6130370" y="11605"/>
                    <a:pt x="6130370" y="25919"/>
                  </a:cubicBezTo>
                  <a:lnTo>
                    <a:pt x="6130370" y="3049651"/>
                  </a:lnTo>
                  <a:cubicBezTo>
                    <a:pt x="6130370" y="3063966"/>
                    <a:pt x="6118765" y="3075571"/>
                    <a:pt x="6104451" y="3075571"/>
                  </a:cubicBezTo>
                  <a:lnTo>
                    <a:pt x="25919" y="3075571"/>
                  </a:lnTo>
                  <a:cubicBezTo>
                    <a:pt x="11605" y="3075571"/>
                    <a:pt x="0" y="3063966"/>
                    <a:pt x="0" y="3049651"/>
                  </a:cubicBezTo>
                  <a:lnTo>
                    <a:pt x="0" y="25919"/>
                  </a:lnTo>
                  <a:cubicBezTo>
                    <a:pt x="0" y="11605"/>
                    <a:pt x="11605" y="0"/>
                    <a:pt x="25919" y="0"/>
                  </a:cubicBezTo>
                  <a:close/>
                </a:path>
              </a:pathLst>
            </a:custGeom>
            <a:solidFill>
              <a:srgbClr val="B3C7CC">
                <a:alpha val="17647"/>
              </a:srgbClr>
            </a:solidFill>
            <a:ln w="57150" cap="rnd">
              <a:solidFill>
                <a:srgbClr val="FFFFFF">
                  <a:alpha val="17647"/>
                </a:srgbClr>
              </a:solidFill>
              <a:prstDash val="solid"/>
              <a:round/>
            </a:ln>
          </p:spPr>
        </p:sp>
        <p:sp>
          <p:nvSpPr>
            <p:cNvPr name="TextBox 4" id="4"/>
            <p:cNvSpPr txBox="true"/>
            <p:nvPr/>
          </p:nvSpPr>
          <p:spPr>
            <a:xfrm>
              <a:off x="0" y="-95250"/>
              <a:ext cx="6130370" cy="3170821"/>
            </a:xfrm>
            <a:prstGeom prst="rect">
              <a:avLst/>
            </a:prstGeom>
          </p:spPr>
          <p:txBody>
            <a:bodyPr anchor="ctr" rtlCol="false" tIns="43190" lIns="43190" bIns="43190" rIns="43190"/>
            <a:lstStyle/>
            <a:p>
              <a:pPr algn="ctr" marL="0" indent="0" lvl="0">
                <a:lnSpc>
                  <a:spcPts val="3706"/>
                </a:lnSpc>
                <a:spcBef>
                  <a:spcPct val="0"/>
                </a:spcBef>
              </a:pPr>
            </a:p>
          </p:txBody>
        </p:sp>
      </p:grpSp>
      <p:grpSp>
        <p:nvGrpSpPr>
          <p:cNvPr name="Group 5" id="5"/>
          <p:cNvGrpSpPr/>
          <p:nvPr/>
        </p:nvGrpSpPr>
        <p:grpSpPr>
          <a:xfrm rot="0">
            <a:off x="839868" y="2268808"/>
            <a:ext cx="4640944" cy="774413"/>
            <a:chOff x="0" y="0"/>
            <a:chExt cx="1437669" cy="239897"/>
          </a:xfrm>
        </p:grpSpPr>
        <p:sp>
          <p:nvSpPr>
            <p:cNvPr name="Freeform 6" id="6"/>
            <p:cNvSpPr/>
            <p:nvPr/>
          </p:nvSpPr>
          <p:spPr>
            <a:xfrm flipH="false" flipV="false" rot="0">
              <a:off x="0" y="0"/>
              <a:ext cx="1437669" cy="239897"/>
            </a:xfrm>
            <a:custGeom>
              <a:avLst/>
              <a:gdLst/>
              <a:ahLst/>
              <a:cxnLst/>
              <a:rect r="r" b="b" t="t" l="l"/>
              <a:pathLst>
                <a:path h="239897" w="1437669">
                  <a:moveTo>
                    <a:pt x="98422" y="0"/>
                  </a:moveTo>
                  <a:lnTo>
                    <a:pt x="1339247" y="0"/>
                  </a:lnTo>
                  <a:cubicBezTo>
                    <a:pt x="1393604" y="0"/>
                    <a:pt x="1437669" y="44065"/>
                    <a:pt x="1437669" y="98422"/>
                  </a:cubicBezTo>
                  <a:lnTo>
                    <a:pt x="1437669" y="141475"/>
                  </a:lnTo>
                  <a:cubicBezTo>
                    <a:pt x="1437669" y="167578"/>
                    <a:pt x="1427300" y="192612"/>
                    <a:pt x="1408842" y="211070"/>
                  </a:cubicBezTo>
                  <a:cubicBezTo>
                    <a:pt x="1390384" y="229528"/>
                    <a:pt x="1365350" y="239897"/>
                    <a:pt x="1339247" y="239897"/>
                  </a:cubicBezTo>
                  <a:lnTo>
                    <a:pt x="98422" y="239897"/>
                  </a:lnTo>
                  <a:cubicBezTo>
                    <a:pt x="72319" y="239897"/>
                    <a:pt x="47285" y="229528"/>
                    <a:pt x="28827" y="211070"/>
                  </a:cubicBezTo>
                  <a:cubicBezTo>
                    <a:pt x="10369" y="192612"/>
                    <a:pt x="0" y="167578"/>
                    <a:pt x="0" y="141475"/>
                  </a:cubicBezTo>
                  <a:lnTo>
                    <a:pt x="0" y="98422"/>
                  </a:lnTo>
                  <a:cubicBezTo>
                    <a:pt x="0" y="72319"/>
                    <a:pt x="10369" y="47285"/>
                    <a:pt x="28827" y="28827"/>
                  </a:cubicBezTo>
                  <a:cubicBezTo>
                    <a:pt x="47285" y="10369"/>
                    <a:pt x="72319" y="0"/>
                    <a:pt x="98422" y="0"/>
                  </a:cubicBezTo>
                  <a:close/>
                </a:path>
              </a:pathLst>
            </a:custGeom>
            <a:solidFill>
              <a:srgbClr val="F0CE9B"/>
            </a:solidFill>
            <a:ln w="57150" cap="rnd">
              <a:solidFill>
                <a:srgbClr val="B3C7CC"/>
              </a:solidFill>
              <a:prstDash val="solid"/>
              <a:round/>
            </a:ln>
          </p:spPr>
        </p:sp>
        <p:sp>
          <p:nvSpPr>
            <p:cNvPr name="TextBox 7" id="7"/>
            <p:cNvSpPr txBox="true"/>
            <p:nvPr/>
          </p:nvSpPr>
          <p:spPr>
            <a:xfrm>
              <a:off x="0" y="-57150"/>
              <a:ext cx="1437669" cy="297047"/>
            </a:xfrm>
            <a:prstGeom prst="rect">
              <a:avLst/>
            </a:prstGeom>
          </p:spPr>
          <p:txBody>
            <a:bodyPr anchor="ctr" rtlCol="false" tIns="43190" lIns="43190" bIns="43190" rIns="43190"/>
            <a:lstStyle/>
            <a:p>
              <a:pPr algn="ctr">
                <a:lnSpc>
                  <a:spcPts val="3844"/>
                </a:lnSpc>
              </a:pPr>
              <a:r>
                <a:rPr lang="en-US" b="true" sz="2688" spc="99">
                  <a:solidFill>
                    <a:srgbClr val="021630"/>
                  </a:solidFill>
                  <a:latin typeface="Montserrat Bold"/>
                  <a:ea typeface="Montserrat Bold"/>
                  <a:cs typeface="Montserrat Bold"/>
                  <a:sym typeface="Montserrat Bold"/>
                </a:rPr>
                <a:t>Admin</a:t>
              </a:r>
            </a:p>
          </p:txBody>
        </p:sp>
      </p:grpSp>
      <p:grpSp>
        <p:nvGrpSpPr>
          <p:cNvPr name="Group 8" id="8"/>
          <p:cNvGrpSpPr/>
          <p:nvPr/>
        </p:nvGrpSpPr>
        <p:grpSpPr>
          <a:xfrm rot="0">
            <a:off x="5696115" y="296522"/>
            <a:ext cx="6771684" cy="1196151"/>
            <a:chOff x="0" y="0"/>
            <a:chExt cx="2355639" cy="416101"/>
          </a:xfrm>
        </p:grpSpPr>
        <p:sp>
          <p:nvSpPr>
            <p:cNvPr name="Freeform 9" id="9"/>
            <p:cNvSpPr/>
            <p:nvPr/>
          </p:nvSpPr>
          <p:spPr>
            <a:xfrm flipH="false" flipV="false" rot="0">
              <a:off x="0" y="0"/>
              <a:ext cx="2355639" cy="416101"/>
            </a:xfrm>
            <a:custGeom>
              <a:avLst/>
              <a:gdLst/>
              <a:ahLst/>
              <a:cxnLst/>
              <a:rect r="r" b="b" t="t" l="l"/>
              <a:pathLst>
                <a:path h="416101" w="2355639">
                  <a:moveTo>
                    <a:pt x="67453" y="0"/>
                  </a:moveTo>
                  <a:lnTo>
                    <a:pt x="2288186" y="0"/>
                  </a:lnTo>
                  <a:cubicBezTo>
                    <a:pt x="2306076" y="0"/>
                    <a:pt x="2323233" y="7107"/>
                    <a:pt x="2335883" y="19757"/>
                  </a:cubicBezTo>
                  <a:cubicBezTo>
                    <a:pt x="2348533" y="32407"/>
                    <a:pt x="2355639" y="49564"/>
                    <a:pt x="2355639" y="67453"/>
                  </a:cubicBezTo>
                  <a:lnTo>
                    <a:pt x="2355639" y="348647"/>
                  </a:lnTo>
                  <a:cubicBezTo>
                    <a:pt x="2355639" y="366537"/>
                    <a:pt x="2348533" y="383694"/>
                    <a:pt x="2335883" y="396344"/>
                  </a:cubicBezTo>
                  <a:cubicBezTo>
                    <a:pt x="2323233" y="408994"/>
                    <a:pt x="2306076" y="416101"/>
                    <a:pt x="2288186" y="416101"/>
                  </a:cubicBezTo>
                  <a:lnTo>
                    <a:pt x="67453" y="416101"/>
                  </a:lnTo>
                  <a:cubicBezTo>
                    <a:pt x="49564" y="416101"/>
                    <a:pt x="32407" y="408994"/>
                    <a:pt x="19757" y="396344"/>
                  </a:cubicBezTo>
                  <a:cubicBezTo>
                    <a:pt x="7107" y="383694"/>
                    <a:pt x="0" y="366537"/>
                    <a:pt x="0" y="348647"/>
                  </a:cubicBezTo>
                  <a:lnTo>
                    <a:pt x="0" y="67453"/>
                  </a:lnTo>
                  <a:cubicBezTo>
                    <a:pt x="0" y="49564"/>
                    <a:pt x="7107" y="32407"/>
                    <a:pt x="19757" y="19757"/>
                  </a:cubicBezTo>
                  <a:cubicBezTo>
                    <a:pt x="32407" y="7107"/>
                    <a:pt x="49564" y="0"/>
                    <a:pt x="67453" y="0"/>
                  </a:cubicBezTo>
                  <a:close/>
                </a:path>
              </a:pathLst>
            </a:custGeom>
            <a:solidFill>
              <a:srgbClr val="F0CE9B"/>
            </a:solidFill>
            <a:ln w="57150" cap="rnd">
              <a:solidFill>
                <a:srgbClr val="B3C7CC"/>
              </a:solidFill>
              <a:prstDash val="solid"/>
              <a:round/>
            </a:ln>
          </p:spPr>
        </p:sp>
        <p:sp>
          <p:nvSpPr>
            <p:cNvPr name="TextBox 10" id="10"/>
            <p:cNvSpPr txBox="true"/>
            <p:nvPr/>
          </p:nvSpPr>
          <p:spPr>
            <a:xfrm>
              <a:off x="0" y="-95250"/>
              <a:ext cx="2355639" cy="511351"/>
            </a:xfrm>
            <a:prstGeom prst="rect">
              <a:avLst/>
            </a:prstGeom>
          </p:spPr>
          <p:txBody>
            <a:bodyPr anchor="ctr" rtlCol="false" tIns="43190" lIns="43190" bIns="43190" rIns="43190"/>
            <a:lstStyle/>
            <a:p>
              <a:pPr algn="ctr" marL="0" indent="0" lvl="0">
                <a:lnSpc>
                  <a:spcPts val="3706"/>
                </a:lnSpc>
                <a:spcBef>
                  <a:spcPct val="0"/>
                </a:spcBef>
              </a:pPr>
            </a:p>
          </p:txBody>
        </p:sp>
      </p:grpSp>
      <p:sp>
        <p:nvSpPr>
          <p:cNvPr name="TextBox 11" id="11"/>
          <p:cNvSpPr txBox="true"/>
          <p:nvPr/>
        </p:nvSpPr>
        <p:spPr>
          <a:xfrm rot="0">
            <a:off x="6020036" y="410656"/>
            <a:ext cx="6185167" cy="829667"/>
          </a:xfrm>
          <a:prstGeom prst="rect">
            <a:avLst/>
          </a:prstGeom>
        </p:spPr>
        <p:txBody>
          <a:bodyPr anchor="t" rtlCol="false" tIns="0" lIns="0" bIns="0" rIns="0">
            <a:spAutoFit/>
          </a:bodyPr>
          <a:lstStyle/>
          <a:p>
            <a:pPr algn="ctr" marL="0" indent="0" lvl="0">
              <a:lnSpc>
                <a:spcPts val="6770"/>
              </a:lnSpc>
              <a:spcBef>
                <a:spcPct val="0"/>
              </a:spcBef>
            </a:pPr>
            <a:r>
              <a:rPr lang="en-US" b="true" sz="4835">
                <a:solidFill>
                  <a:srgbClr val="021630"/>
                </a:solidFill>
                <a:latin typeface="Montserrat Classic Bold"/>
                <a:ea typeface="Montserrat Classic Bold"/>
                <a:cs typeface="Montserrat Classic Bold"/>
                <a:sym typeface="Montserrat Classic Bold"/>
              </a:rPr>
              <a:t>Application Users</a:t>
            </a:r>
          </a:p>
        </p:txBody>
      </p:sp>
      <p:sp>
        <p:nvSpPr>
          <p:cNvPr name="TextBox 12" id="12"/>
          <p:cNvSpPr txBox="true"/>
          <p:nvPr/>
        </p:nvSpPr>
        <p:spPr>
          <a:xfrm rot="0">
            <a:off x="617508" y="3548187"/>
            <a:ext cx="5575595" cy="4260934"/>
          </a:xfrm>
          <a:prstGeom prst="rect">
            <a:avLst/>
          </a:prstGeom>
        </p:spPr>
        <p:txBody>
          <a:bodyPr anchor="t" rtlCol="false" tIns="0" lIns="0" bIns="0" rIns="0">
            <a:spAutoFit/>
          </a:bodyPr>
          <a:lstStyle/>
          <a:p>
            <a:pPr algn="l" marL="560766" indent="-280383" lvl="1">
              <a:lnSpc>
                <a:spcPts val="3766"/>
              </a:lnSpc>
              <a:buFont typeface="Arial"/>
              <a:buChar char="•"/>
            </a:pPr>
            <a:r>
              <a:rPr lang="en-US" sz="2597">
                <a:solidFill>
                  <a:srgbClr val="FFFFFF"/>
                </a:solidFill>
                <a:latin typeface="Montserrat"/>
                <a:ea typeface="Montserrat"/>
                <a:cs typeface="Montserrat"/>
                <a:sym typeface="Montserrat"/>
              </a:rPr>
              <a:t>admin Can Manage Courses By Show all Courses with basic info, Create, Edit and Delete Courses</a:t>
            </a:r>
          </a:p>
          <a:p>
            <a:pPr algn="l">
              <a:lnSpc>
                <a:spcPts val="3766"/>
              </a:lnSpc>
            </a:pPr>
          </a:p>
          <a:p>
            <a:pPr algn="l" marL="560766" indent="-280383" lvl="1">
              <a:lnSpc>
                <a:spcPts val="3766"/>
              </a:lnSpc>
              <a:buFont typeface="Arial"/>
              <a:buChar char="•"/>
            </a:pPr>
            <a:r>
              <a:rPr lang="en-US" sz="2597">
                <a:solidFill>
                  <a:srgbClr val="FFFFFF"/>
                </a:solidFill>
                <a:latin typeface="Montserrat"/>
                <a:ea typeface="Montserrat"/>
                <a:cs typeface="Montserrat"/>
                <a:sym typeface="Montserrat"/>
              </a:rPr>
              <a:t>can manage Users By show all users with basic info, Create user with role, Update and Delete Users </a:t>
            </a:r>
          </a:p>
        </p:txBody>
      </p:sp>
      <p:grpSp>
        <p:nvGrpSpPr>
          <p:cNvPr name="Group 13" id="13"/>
          <p:cNvGrpSpPr/>
          <p:nvPr/>
        </p:nvGrpSpPr>
        <p:grpSpPr>
          <a:xfrm rot="0">
            <a:off x="6555601" y="2115790"/>
            <a:ext cx="5176797" cy="866431"/>
            <a:chOff x="0" y="0"/>
            <a:chExt cx="1603666" cy="268403"/>
          </a:xfrm>
        </p:grpSpPr>
        <p:sp>
          <p:nvSpPr>
            <p:cNvPr name="Freeform 14" id="14"/>
            <p:cNvSpPr/>
            <p:nvPr/>
          </p:nvSpPr>
          <p:spPr>
            <a:xfrm flipH="false" flipV="false" rot="0">
              <a:off x="0" y="0"/>
              <a:ext cx="1603666" cy="268403"/>
            </a:xfrm>
            <a:custGeom>
              <a:avLst/>
              <a:gdLst/>
              <a:ahLst/>
              <a:cxnLst/>
              <a:rect r="r" b="b" t="t" l="l"/>
              <a:pathLst>
                <a:path h="268403" w="1603666">
                  <a:moveTo>
                    <a:pt x="88235" y="0"/>
                  </a:moveTo>
                  <a:lnTo>
                    <a:pt x="1515431" y="0"/>
                  </a:lnTo>
                  <a:cubicBezTo>
                    <a:pt x="1564162" y="0"/>
                    <a:pt x="1603666" y="39504"/>
                    <a:pt x="1603666" y="88235"/>
                  </a:cubicBezTo>
                  <a:lnTo>
                    <a:pt x="1603666" y="180168"/>
                  </a:lnTo>
                  <a:cubicBezTo>
                    <a:pt x="1603666" y="203569"/>
                    <a:pt x="1594370" y="226012"/>
                    <a:pt x="1577822" y="242559"/>
                  </a:cubicBezTo>
                  <a:cubicBezTo>
                    <a:pt x="1561275" y="259107"/>
                    <a:pt x="1538832" y="268403"/>
                    <a:pt x="1515431" y="268403"/>
                  </a:cubicBezTo>
                  <a:lnTo>
                    <a:pt x="88235" y="268403"/>
                  </a:lnTo>
                  <a:cubicBezTo>
                    <a:pt x="39504" y="268403"/>
                    <a:pt x="0" y="228899"/>
                    <a:pt x="0" y="180168"/>
                  </a:cubicBezTo>
                  <a:lnTo>
                    <a:pt x="0" y="88235"/>
                  </a:lnTo>
                  <a:cubicBezTo>
                    <a:pt x="0" y="39504"/>
                    <a:pt x="39504" y="0"/>
                    <a:pt x="88235" y="0"/>
                  </a:cubicBezTo>
                  <a:close/>
                </a:path>
              </a:pathLst>
            </a:custGeom>
            <a:solidFill>
              <a:srgbClr val="F0CE9B"/>
            </a:solidFill>
            <a:ln w="57150" cap="rnd">
              <a:solidFill>
                <a:srgbClr val="B3C7CC"/>
              </a:solidFill>
              <a:prstDash val="solid"/>
              <a:round/>
            </a:ln>
          </p:spPr>
        </p:sp>
        <p:sp>
          <p:nvSpPr>
            <p:cNvPr name="TextBox 15" id="15"/>
            <p:cNvSpPr txBox="true"/>
            <p:nvPr/>
          </p:nvSpPr>
          <p:spPr>
            <a:xfrm>
              <a:off x="0" y="-57150"/>
              <a:ext cx="1603666" cy="325553"/>
            </a:xfrm>
            <a:prstGeom prst="rect">
              <a:avLst/>
            </a:prstGeom>
          </p:spPr>
          <p:txBody>
            <a:bodyPr anchor="ctr" rtlCol="false" tIns="43190" lIns="43190" bIns="43190" rIns="43190"/>
            <a:lstStyle/>
            <a:p>
              <a:pPr algn="ctr">
                <a:lnSpc>
                  <a:spcPts val="3844"/>
                </a:lnSpc>
              </a:pPr>
              <a:r>
                <a:rPr lang="en-US" b="true" sz="2688" spc="99">
                  <a:solidFill>
                    <a:srgbClr val="021630"/>
                  </a:solidFill>
                  <a:latin typeface="Montserrat Bold"/>
                  <a:ea typeface="Montserrat Bold"/>
                  <a:cs typeface="Montserrat Bold"/>
                  <a:sym typeface="Montserrat Bold"/>
                </a:rPr>
                <a:t>Instructors</a:t>
              </a:r>
            </a:p>
          </p:txBody>
        </p:sp>
      </p:grpSp>
      <p:grpSp>
        <p:nvGrpSpPr>
          <p:cNvPr name="Group 16" id="16"/>
          <p:cNvGrpSpPr/>
          <p:nvPr/>
        </p:nvGrpSpPr>
        <p:grpSpPr>
          <a:xfrm rot="0">
            <a:off x="13037509" y="2161799"/>
            <a:ext cx="4640944" cy="774413"/>
            <a:chOff x="0" y="0"/>
            <a:chExt cx="1437669" cy="239897"/>
          </a:xfrm>
        </p:grpSpPr>
        <p:sp>
          <p:nvSpPr>
            <p:cNvPr name="Freeform 17" id="17"/>
            <p:cNvSpPr/>
            <p:nvPr/>
          </p:nvSpPr>
          <p:spPr>
            <a:xfrm flipH="false" flipV="false" rot="0">
              <a:off x="0" y="0"/>
              <a:ext cx="1437669" cy="239897"/>
            </a:xfrm>
            <a:custGeom>
              <a:avLst/>
              <a:gdLst/>
              <a:ahLst/>
              <a:cxnLst/>
              <a:rect r="r" b="b" t="t" l="l"/>
              <a:pathLst>
                <a:path h="239897" w="1437669">
                  <a:moveTo>
                    <a:pt x="98422" y="0"/>
                  </a:moveTo>
                  <a:lnTo>
                    <a:pt x="1339247" y="0"/>
                  </a:lnTo>
                  <a:cubicBezTo>
                    <a:pt x="1393604" y="0"/>
                    <a:pt x="1437669" y="44065"/>
                    <a:pt x="1437669" y="98422"/>
                  </a:cubicBezTo>
                  <a:lnTo>
                    <a:pt x="1437669" y="141475"/>
                  </a:lnTo>
                  <a:cubicBezTo>
                    <a:pt x="1437669" y="167578"/>
                    <a:pt x="1427300" y="192612"/>
                    <a:pt x="1408842" y="211070"/>
                  </a:cubicBezTo>
                  <a:cubicBezTo>
                    <a:pt x="1390384" y="229528"/>
                    <a:pt x="1365350" y="239897"/>
                    <a:pt x="1339247" y="239897"/>
                  </a:cubicBezTo>
                  <a:lnTo>
                    <a:pt x="98422" y="239897"/>
                  </a:lnTo>
                  <a:cubicBezTo>
                    <a:pt x="72319" y="239897"/>
                    <a:pt x="47285" y="229528"/>
                    <a:pt x="28827" y="211070"/>
                  </a:cubicBezTo>
                  <a:cubicBezTo>
                    <a:pt x="10369" y="192612"/>
                    <a:pt x="0" y="167578"/>
                    <a:pt x="0" y="141475"/>
                  </a:cubicBezTo>
                  <a:lnTo>
                    <a:pt x="0" y="98422"/>
                  </a:lnTo>
                  <a:cubicBezTo>
                    <a:pt x="0" y="72319"/>
                    <a:pt x="10369" y="47285"/>
                    <a:pt x="28827" y="28827"/>
                  </a:cubicBezTo>
                  <a:cubicBezTo>
                    <a:pt x="47285" y="10369"/>
                    <a:pt x="72319" y="0"/>
                    <a:pt x="98422" y="0"/>
                  </a:cubicBezTo>
                  <a:close/>
                </a:path>
              </a:pathLst>
            </a:custGeom>
            <a:solidFill>
              <a:srgbClr val="F0CE9B"/>
            </a:solidFill>
            <a:ln w="57150" cap="rnd">
              <a:solidFill>
                <a:srgbClr val="B3C7CC"/>
              </a:solidFill>
              <a:prstDash val="solid"/>
              <a:round/>
            </a:ln>
          </p:spPr>
        </p:sp>
        <p:sp>
          <p:nvSpPr>
            <p:cNvPr name="TextBox 18" id="18"/>
            <p:cNvSpPr txBox="true"/>
            <p:nvPr/>
          </p:nvSpPr>
          <p:spPr>
            <a:xfrm>
              <a:off x="0" y="-57150"/>
              <a:ext cx="1437669" cy="297047"/>
            </a:xfrm>
            <a:prstGeom prst="rect">
              <a:avLst/>
            </a:prstGeom>
          </p:spPr>
          <p:txBody>
            <a:bodyPr anchor="ctr" rtlCol="false" tIns="43190" lIns="43190" bIns="43190" rIns="43190"/>
            <a:lstStyle/>
            <a:p>
              <a:pPr algn="ctr">
                <a:lnSpc>
                  <a:spcPts val="3844"/>
                </a:lnSpc>
              </a:pPr>
              <a:r>
                <a:rPr lang="en-US" b="true" sz="2688" spc="99">
                  <a:solidFill>
                    <a:srgbClr val="021630"/>
                  </a:solidFill>
                  <a:latin typeface="Montserrat Bold"/>
                  <a:ea typeface="Montserrat Bold"/>
                  <a:cs typeface="Montserrat Bold"/>
                  <a:sym typeface="Montserrat Bold"/>
                </a:rPr>
                <a:t>Students/Learners</a:t>
              </a:r>
            </a:p>
          </p:txBody>
        </p:sp>
      </p:grpSp>
      <p:sp>
        <p:nvSpPr>
          <p:cNvPr name="TextBox 19" id="19"/>
          <p:cNvSpPr txBox="true"/>
          <p:nvPr/>
        </p:nvSpPr>
        <p:spPr>
          <a:xfrm rot="0">
            <a:off x="6454880" y="3469103"/>
            <a:ext cx="5575595" cy="1879684"/>
          </a:xfrm>
          <a:prstGeom prst="rect">
            <a:avLst/>
          </a:prstGeom>
        </p:spPr>
        <p:txBody>
          <a:bodyPr anchor="t" rtlCol="false" tIns="0" lIns="0" bIns="0" rIns="0">
            <a:spAutoFit/>
          </a:bodyPr>
          <a:lstStyle/>
          <a:p>
            <a:pPr algn="l" marL="560766" indent="-280383" lvl="1">
              <a:lnSpc>
                <a:spcPts val="3766"/>
              </a:lnSpc>
              <a:buFont typeface="Arial"/>
              <a:buChar char="•"/>
            </a:pPr>
            <a:r>
              <a:rPr lang="en-US" sz="2597">
                <a:solidFill>
                  <a:srgbClr val="FFFFFF"/>
                </a:solidFill>
                <a:latin typeface="Montserrat"/>
                <a:ea typeface="Montserrat"/>
                <a:cs typeface="Montserrat"/>
                <a:sym typeface="Montserrat"/>
              </a:rPr>
              <a:t>Instructors Can upload , Update and Delete  Courses</a:t>
            </a:r>
          </a:p>
          <a:p>
            <a:pPr algn="l">
              <a:lnSpc>
                <a:spcPts val="3766"/>
              </a:lnSpc>
            </a:pPr>
          </a:p>
          <a:p>
            <a:pPr algn="l">
              <a:lnSpc>
                <a:spcPts val="3766"/>
              </a:lnSpc>
            </a:pPr>
          </a:p>
        </p:txBody>
      </p:sp>
      <p:sp>
        <p:nvSpPr>
          <p:cNvPr name="TextBox 20" id="20"/>
          <p:cNvSpPr txBox="true"/>
          <p:nvPr/>
        </p:nvSpPr>
        <p:spPr>
          <a:xfrm rot="0">
            <a:off x="13037509" y="3469103"/>
            <a:ext cx="5016562" cy="2832184"/>
          </a:xfrm>
          <a:prstGeom prst="rect">
            <a:avLst/>
          </a:prstGeom>
        </p:spPr>
        <p:txBody>
          <a:bodyPr anchor="t" rtlCol="false" tIns="0" lIns="0" bIns="0" rIns="0">
            <a:spAutoFit/>
          </a:bodyPr>
          <a:lstStyle/>
          <a:p>
            <a:pPr algn="l" marL="560766" indent="-280383" lvl="1">
              <a:lnSpc>
                <a:spcPts val="3766"/>
              </a:lnSpc>
              <a:buFont typeface="Arial"/>
              <a:buChar char="•"/>
            </a:pPr>
            <a:r>
              <a:rPr lang="en-US" sz="2597">
                <a:solidFill>
                  <a:srgbClr val="FFFFFF"/>
                </a:solidFill>
                <a:latin typeface="Montserrat"/>
                <a:ea typeface="Montserrat"/>
                <a:cs typeface="Montserrat"/>
                <a:sym typeface="Montserrat"/>
              </a:rPr>
              <a:t>Student Can Browse Courses, search and enroll in Courses </a:t>
            </a:r>
          </a:p>
          <a:p>
            <a:pPr algn="l" marL="560766" indent="-280383" lvl="1">
              <a:lnSpc>
                <a:spcPts val="3766"/>
              </a:lnSpc>
              <a:buFont typeface="Arial"/>
              <a:buChar char="•"/>
            </a:pPr>
            <a:r>
              <a:rPr lang="en-US" sz="2597">
                <a:solidFill>
                  <a:srgbClr val="FFFFFF"/>
                </a:solidFill>
                <a:latin typeface="Montserrat"/>
                <a:ea typeface="Montserrat"/>
                <a:cs typeface="Montserrat"/>
                <a:sym typeface="Montserrat"/>
              </a:rPr>
              <a:t>Track progress </a:t>
            </a:r>
          </a:p>
          <a:p>
            <a:pPr algn="l">
              <a:lnSpc>
                <a:spcPts val="3766"/>
              </a:lnSpc>
            </a:pPr>
          </a:p>
          <a:p>
            <a:pPr algn="l">
              <a:lnSpc>
                <a:spcPts val="3766"/>
              </a:lnSpc>
            </a:pPr>
          </a:p>
        </p:txBody>
      </p:sp>
      <p:sp>
        <p:nvSpPr>
          <p:cNvPr name="AutoShape 21" id="21"/>
          <p:cNvSpPr/>
          <p:nvPr/>
        </p:nvSpPr>
        <p:spPr>
          <a:xfrm flipV="true">
            <a:off x="12533779" y="3043224"/>
            <a:ext cx="426" cy="2576554"/>
          </a:xfrm>
          <a:prstGeom prst="line">
            <a:avLst/>
          </a:prstGeom>
          <a:ln cap="flat" w="38100">
            <a:solidFill>
              <a:srgbClr val="FFFFFF"/>
            </a:solidFill>
            <a:prstDash val="solid"/>
            <a:headEnd type="none" len="sm" w="sm"/>
            <a:tailEnd type="none" len="sm" w="sm"/>
          </a:ln>
        </p:spPr>
      </p:sp>
      <p:sp>
        <p:nvSpPr>
          <p:cNvPr name="AutoShape 22" id="22"/>
          <p:cNvSpPr/>
          <p:nvPr/>
        </p:nvSpPr>
        <p:spPr>
          <a:xfrm flipV="true">
            <a:off x="6212153" y="3149243"/>
            <a:ext cx="426" cy="2576554"/>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021630"/>
        </a:solidFill>
      </p:bgPr>
    </p:bg>
    <p:spTree>
      <p:nvGrpSpPr>
        <p:cNvPr id="1" name=""/>
        <p:cNvGrpSpPr/>
        <p:nvPr/>
      </p:nvGrpSpPr>
      <p:grpSpPr>
        <a:xfrm>
          <a:off x="0" y="0"/>
          <a:ext cx="0" cy="0"/>
          <a:chOff x="0" y="0"/>
          <a:chExt cx="0" cy="0"/>
        </a:xfrm>
      </p:grpSpPr>
      <p:grpSp>
        <p:nvGrpSpPr>
          <p:cNvPr name="Group 2" id="2"/>
          <p:cNvGrpSpPr/>
          <p:nvPr/>
        </p:nvGrpSpPr>
        <p:grpSpPr>
          <a:xfrm rot="0">
            <a:off x="301227" y="873115"/>
            <a:ext cx="17622786" cy="8841248"/>
            <a:chOff x="0" y="0"/>
            <a:chExt cx="6130370" cy="3075571"/>
          </a:xfrm>
        </p:grpSpPr>
        <p:sp>
          <p:nvSpPr>
            <p:cNvPr name="Freeform 3" id="3"/>
            <p:cNvSpPr/>
            <p:nvPr/>
          </p:nvSpPr>
          <p:spPr>
            <a:xfrm flipH="false" flipV="false" rot="0">
              <a:off x="0" y="0"/>
              <a:ext cx="6130370" cy="3075571"/>
            </a:xfrm>
            <a:custGeom>
              <a:avLst/>
              <a:gdLst/>
              <a:ahLst/>
              <a:cxnLst/>
              <a:rect r="r" b="b" t="t" l="l"/>
              <a:pathLst>
                <a:path h="3075571" w="6130370">
                  <a:moveTo>
                    <a:pt x="25919" y="0"/>
                  </a:moveTo>
                  <a:lnTo>
                    <a:pt x="6104451" y="0"/>
                  </a:lnTo>
                  <a:cubicBezTo>
                    <a:pt x="6118765" y="0"/>
                    <a:pt x="6130370" y="11605"/>
                    <a:pt x="6130370" y="25919"/>
                  </a:cubicBezTo>
                  <a:lnTo>
                    <a:pt x="6130370" y="3049651"/>
                  </a:lnTo>
                  <a:cubicBezTo>
                    <a:pt x="6130370" y="3063966"/>
                    <a:pt x="6118765" y="3075571"/>
                    <a:pt x="6104451" y="3075571"/>
                  </a:cubicBezTo>
                  <a:lnTo>
                    <a:pt x="25919" y="3075571"/>
                  </a:lnTo>
                  <a:cubicBezTo>
                    <a:pt x="11605" y="3075571"/>
                    <a:pt x="0" y="3063966"/>
                    <a:pt x="0" y="3049651"/>
                  </a:cubicBezTo>
                  <a:lnTo>
                    <a:pt x="0" y="25919"/>
                  </a:lnTo>
                  <a:cubicBezTo>
                    <a:pt x="0" y="11605"/>
                    <a:pt x="11605" y="0"/>
                    <a:pt x="25919" y="0"/>
                  </a:cubicBezTo>
                  <a:close/>
                </a:path>
              </a:pathLst>
            </a:custGeom>
            <a:solidFill>
              <a:srgbClr val="B3C7CC">
                <a:alpha val="17647"/>
              </a:srgbClr>
            </a:solidFill>
            <a:ln w="57150" cap="rnd">
              <a:solidFill>
                <a:srgbClr val="FFFFFF">
                  <a:alpha val="17647"/>
                </a:srgbClr>
              </a:solidFill>
              <a:prstDash val="solid"/>
              <a:round/>
            </a:ln>
          </p:spPr>
        </p:sp>
        <p:sp>
          <p:nvSpPr>
            <p:cNvPr name="TextBox 4" id="4"/>
            <p:cNvSpPr txBox="true"/>
            <p:nvPr/>
          </p:nvSpPr>
          <p:spPr>
            <a:xfrm>
              <a:off x="0" y="-95250"/>
              <a:ext cx="6130370" cy="3170821"/>
            </a:xfrm>
            <a:prstGeom prst="rect">
              <a:avLst/>
            </a:prstGeom>
          </p:spPr>
          <p:txBody>
            <a:bodyPr anchor="ctr" rtlCol="false" tIns="43190" lIns="43190" bIns="43190" rIns="43190"/>
            <a:lstStyle/>
            <a:p>
              <a:pPr algn="ctr" marL="0" indent="0" lvl="0">
                <a:lnSpc>
                  <a:spcPts val="3706"/>
                </a:lnSpc>
                <a:spcBef>
                  <a:spcPct val="0"/>
                </a:spcBef>
              </a:pPr>
            </a:p>
          </p:txBody>
        </p:sp>
      </p:grpSp>
      <p:sp>
        <p:nvSpPr>
          <p:cNvPr name="TextBox 5" id="5"/>
          <p:cNvSpPr txBox="true"/>
          <p:nvPr/>
        </p:nvSpPr>
        <p:spPr>
          <a:xfrm rot="0">
            <a:off x="609380" y="1266166"/>
            <a:ext cx="5030476" cy="927354"/>
          </a:xfrm>
          <a:prstGeom prst="rect">
            <a:avLst/>
          </a:prstGeom>
        </p:spPr>
        <p:txBody>
          <a:bodyPr anchor="t" rtlCol="false" tIns="0" lIns="0" bIns="0" rIns="0">
            <a:spAutoFit/>
          </a:bodyPr>
          <a:lstStyle/>
          <a:p>
            <a:pPr algn="l">
              <a:lnSpc>
                <a:spcPts val="7307"/>
              </a:lnSpc>
            </a:pPr>
            <a:r>
              <a:rPr lang="en-US" sz="5799" b="true">
                <a:solidFill>
                  <a:srgbClr val="FF9C07"/>
                </a:solidFill>
                <a:latin typeface="Roboto Bold"/>
                <a:ea typeface="Roboto Bold"/>
                <a:cs typeface="Roboto Bold"/>
                <a:sym typeface="Roboto Bold"/>
              </a:rPr>
              <a:t>Authentication</a:t>
            </a:r>
          </a:p>
        </p:txBody>
      </p:sp>
      <p:sp>
        <p:nvSpPr>
          <p:cNvPr name="TextBox 6" id="6"/>
          <p:cNvSpPr txBox="true"/>
          <p:nvPr/>
        </p:nvSpPr>
        <p:spPr>
          <a:xfrm rot="0">
            <a:off x="609380" y="2661345"/>
            <a:ext cx="16955481" cy="7594684"/>
          </a:xfrm>
          <a:prstGeom prst="rect">
            <a:avLst/>
          </a:prstGeom>
        </p:spPr>
        <p:txBody>
          <a:bodyPr anchor="t" rtlCol="false" tIns="0" lIns="0" bIns="0" rIns="0">
            <a:spAutoFit/>
          </a:bodyPr>
          <a:lstStyle/>
          <a:p>
            <a:pPr algn="l" marL="560766" indent="-280383" lvl="1">
              <a:lnSpc>
                <a:spcPts val="3766"/>
              </a:lnSpc>
              <a:buFont typeface="Arial"/>
              <a:buChar char="•"/>
            </a:pPr>
            <a:r>
              <a:rPr lang="en-US" sz="2597">
                <a:solidFill>
                  <a:srgbClr val="FFFFFF"/>
                </a:solidFill>
                <a:latin typeface="Montserrat"/>
                <a:ea typeface="Montserrat"/>
                <a:cs typeface="Montserrat"/>
                <a:sym typeface="Montserrat"/>
              </a:rPr>
              <a:t>We have </a:t>
            </a:r>
            <a:r>
              <a:rPr lang="en-US" sz="2597">
                <a:solidFill>
                  <a:srgbClr val="F0CE9B"/>
                </a:solidFill>
                <a:latin typeface="Montserrat"/>
                <a:ea typeface="Montserrat"/>
                <a:cs typeface="Montserrat"/>
                <a:sym typeface="Montserrat"/>
              </a:rPr>
              <a:t>3 type of  Register Form</a:t>
            </a:r>
            <a:r>
              <a:rPr lang="en-US" sz="2597">
                <a:solidFill>
                  <a:srgbClr val="FFFFFF"/>
                </a:solidFill>
                <a:latin typeface="Montserrat"/>
                <a:ea typeface="Montserrat"/>
                <a:cs typeface="Montserrat"/>
                <a:sym typeface="Montserrat"/>
              </a:rPr>
              <a:t> one for Student, one for Instructor and one For Admin and </a:t>
            </a:r>
            <a:r>
              <a:rPr lang="en-US" sz="2597">
                <a:solidFill>
                  <a:srgbClr val="F0CE9B"/>
                </a:solidFill>
                <a:latin typeface="Montserrat"/>
                <a:ea typeface="Montserrat"/>
                <a:cs typeface="Montserrat"/>
                <a:sym typeface="Montserrat"/>
              </a:rPr>
              <a:t>single </a:t>
            </a:r>
          </a:p>
          <a:p>
            <a:pPr algn="l">
              <a:lnSpc>
                <a:spcPts val="3766"/>
              </a:lnSpc>
            </a:pPr>
          </a:p>
          <a:p>
            <a:pPr algn="l" marL="560766" indent="-280383" lvl="1">
              <a:lnSpc>
                <a:spcPts val="4649"/>
              </a:lnSpc>
              <a:buFont typeface="Arial"/>
              <a:buChar char="•"/>
            </a:pPr>
            <a:r>
              <a:rPr lang="en-US" b="true" sz="2597">
                <a:solidFill>
                  <a:srgbClr val="FFFFFF"/>
                </a:solidFill>
                <a:latin typeface="Montserrat Bold"/>
                <a:ea typeface="Montserrat Bold"/>
                <a:cs typeface="Montserrat Bold"/>
                <a:sym typeface="Montserrat Bold"/>
              </a:rPr>
              <a:t>A</a:t>
            </a:r>
            <a:r>
              <a:rPr lang="en-US" b="true" sz="2597">
                <a:solidFill>
                  <a:srgbClr val="FFFFFF"/>
                </a:solidFill>
                <a:latin typeface="Montserrat Bold"/>
                <a:ea typeface="Montserrat Bold"/>
                <a:cs typeface="Montserrat Bold"/>
                <a:sym typeface="Montserrat Bold"/>
              </a:rPr>
              <a:t>uthentication </a:t>
            </a:r>
            <a:r>
              <a:rPr lang="en-US" sz="2597">
                <a:solidFill>
                  <a:srgbClr val="FFFFFF"/>
                </a:solidFill>
                <a:latin typeface="Montserrat"/>
                <a:ea typeface="Montserrat"/>
                <a:cs typeface="Montserrat"/>
                <a:sym typeface="Montserrat"/>
              </a:rPr>
              <a:t>Determines if a user is logged in or not. Unauthenticated users (guests) can only see limited information on the home page .</a:t>
            </a:r>
          </a:p>
          <a:p>
            <a:pPr algn="l" marL="560766" indent="-280383" lvl="1">
              <a:lnSpc>
                <a:spcPts val="4649"/>
              </a:lnSpc>
              <a:buFont typeface="Arial"/>
              <a:buChar char="•"/>
            </a:pPr>
            <a:r>
              <a:rPr lang="en-US" b="true" sz="2597">
                <a:solidFill>
                  <a:srgbClr val="FFFFFF"/>
                </a:solidFill>
                <a:latin typeface="Montserrat Bold"/>
                <a:ea typeface="Montserrat Bold"/>
                <a:cs typeface="Montserrat Bold"/>
                <a:sym typeface="Montserrat Bold"/>
              </a:rPr>
              <a:t> </a:t>
            </a:r>
            <a:r>
              <a:rPr lang="en-US" sz="2597">
                <a:solidFill>
                  <a:srgbClr val="FFFFFF"/>
                </a:solidFill>
                <a:latin typeface="Montserrat"/>
                <a:ea typeface="Montserrat"/>
                <a:cs typeface="Montserrat"/>
                <a:sym typeface="Montserrat"/>
              </a:rPr>
              <a:t>verifies a user’s identity through a single login form, ensuring the user is either an admin, instructor, or student. Upon successful login, the system identifies the user type and redirects them to the appropriate dashboard or homepage based on their role:</a:t>
            </a:r>
          </a:p>
          <a:p>
            <a:pPr algn="l">
              <a:lnSpc>
                <a:spcPts val="4882"/>
              </a:lnSpc>
            </a:pPr>
            <a:r>
              <a:rPr lang="en-US" sz="2597">
                <a:solidFill>
                  <a:srgbClr val="FFFFFF"/>
                </a:solidFill>
                <a:latin typeface="Montserrat"/>
                <a:ea typeface="Montserrat"/>
                <a:cs typeface="Montserrat"/>
                <a:sym typeface="Montserrat"/>
              </a:rPr>
              <a:t>       </a:t>
            </a:r>
            <a:r>
              <a:rPr lang="en-US" sz="2597" b="true">
                <a:solidFill>
                  <a:srgbClr val="FFFFFF"/>
                </a:solidFill>
                <a:latin typeface="Montserrat Bold"/>
                <a:ea typeface="Montserrat Bold"/>
                <a:cs typeface="Montserrat Bold"/>
                <a:sym typeface="Montserrat Bold"/>
              </a:rPr>
              <a:t>Admin → Admin Dashboard</a:t>
            </a:r>
          </a:p>
          <a:p>
            <a:pPr algn="l">
              <a:lnSpc>
                <a:spcPts val="4882"/>
              </a:lnSpc>
            </a:pPr>
            <a:r>
              <a:rPr lang="en-US" sz="2597" b="true">
                <a:solidFill>
                  <a:srgbClr val="FFFFFF"/>
                </a:solidFill>
                <a:latin typeface="Montserrat Bold"/>
                <a:ea typeface="Montserrat Bold"/>
                <a:cs typeface="Montserrat Bold"/>
                <a:sym typeface="Montserrat Bold"/>
              </a:rPr>
              <a:t>       </a:t>
            </a:r>
            <a:r>
              <a:rPr lang="en-US" sz="2597" b="true">
                <a:solidFill>
                  <a:srgbClr val="FFFFFF"/>
                </a:solidFill>
                <a:latin typeface="Montserrat Bold"/>
                <a:ea typeface="Montserrat Bold"/>
                <a:cs typeface="Montserrat Bold"/>
                <a:sym typeface="Montserrat Bold"/>
              </a:rPr>
              <a:t>Instructor → Instructor Dashboard</a:t>
            </a:r>
          </a:p>
          <a:p>
            <a:pPr algn="l">
              <a:lnSpc>
                <a:spcPts val="4882"/>
              </a:lnSpc>
            </a:pPr>
            <a:r>
              <a:rPr lang="en-US" sz="2597" b="true">
                <a:solidFill>
                  <a:srgbClr val="FFFFFF"/>
                </a:solidFill>
                <a:latin typeface="Montserrat Bold"/>
                <a:ea typeface="Montserrat Bold"/>
                <a:cs typeface="Montserrat Bold"/>
                <a:sym typeface="Montserrat Bold"/>
              </a:rPr>
              <a:t>       </a:t>
            </a:r>
            <a:r>
              <a:rPr lang="en-US" sz="2597" b="true">
                <a:solidFill>
                  <a:srgbClr val="FFFFFF"/>
                </a:solidFill>
                <a:latin typeface="Montserrat Bold"/>
                <a:ea typeface="Montserrat Bold"/>
                <a:cs typeface="Montserrat Bold"/>
                <a:sym typeface="Montserrat Bold"/>
              </a:rPr>
              <a:t>Student → Homepage → can view Details and Enroll in Course</a:t>
            </a:r>
          </a:p>
          <a:p>
            <a:pPr algn="l">
              <a:lnSpc>
                <a:spcPts val="3766"/>
              </a:lnSpc>
            </a:pPr>
          </a:p>
          <a:p>
            <a:pPr algn="l">
              <a:lnSpc>
                <a:spcPts val="3766"/>
              </a:lnSpc>
            </a:pPr>
          </a:p>
          <a:p>
            <a:pPr algn="l">
              <a:lnSpc>
                <a:spcPts val="3766"/>
              </a:lnSpc>
            </a:pPr>
          </a:p>
          <a:p>
            <a:pPr algn="l">
              <a:lnSpc>
                <a:spcPts val="3766"/>
              </a:lnSpc>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21630"/>
        </a:solidFill>
      </p:bgPr>
    </p:bg>
    <p:spTree>
      <p:nvGrpSpPr>
        <p:cNvPr id="1" name=""/>
        <p:cNvGrpSpPr/>
        <p:nvPr/>
      </p:nvGrpSpPr>
      <p:grpSpPr>
        <a:xfrm>
          <a:off x="0" y="0"/>
          <a:ext cx="0" cy="0"/>
          <a:chOff x="0" y="0"/>
          <a:chExt cx="0" cy="0"/>
        </a:xfrm>
      </p:grpSpPr>
      <p:grpSp>
        <p:nvGrpSpPr>
          <p:cNvPr name="Group 2" id="2"/>
          <p:cNvGrpSpPr/>
          <p:nvPr/>
        </p:nvGrpSpPr>
        <p:grpSpPr>
          <a:xfrm rot="0">
            <a:off x="301227" y="873115"/>
            <a:ext cx="17622786" cy="8841248"/>
            <a:chOff x="0" y="0"/>
            <a:chExt cx="6130370" cy="3075571"/>
          </a:xfrm>
        </p:grpSpPr>
        <p:sp>
          <p:nvSpPr>
            <p:cNvPr name="Freeform 3" id="3"/>
            <p:cNvSpPr/>
            <p:nvPr/>
          </p:nvSpPr>
          <p:spPr>
            <a:xfrm flipH="false" flipV="false" rot="0">
              <a:off x="0" y="0"/>
              <a:ext cx="6130370" cy="3075571"/>
            </a:xfrm>
            <a:custGeom>
              <a:avLst/>
              <a:gdLst/>
              <a:ahLst/>
              <a:cxnLst/>
              <a:rect r="r" b="b" t="t" l="l"/>
              <a:pathLst>
                <a:path h="3075571" w="6130370">
                  <a:moveTo>
                    <a:pt x="25919" y="0"/>
                  </a:moveTo>
                  <a:lnTo>
                    <a:pt x="6104451" y="0"/>
                  </a:lnTo>
                  <a:cubicBezTo>
                    <a:pt x="6118765" y="0"/>
                    <a:pt x="6130370" y="11605"/>
                    <a:pt x="6130370" y="25919"/>
                  </a:cubicBezTo>
                  <a:lnTo>
                    <a:pt x="6130370" y="3049651"/>
                  </a:lnTo>
                  <a:cubicBezTo>
                    <a:pt x="6130370" y="3063966"/>
                    <a:pt x="6118765" y="3075571"/>
                    <a:pt x="6104451" y="3075571"/>
                  </a:cubicBezTo>
                  <a:lnTo>
                    <a:pt x="25919" y="3075571"/>
                  </a:lnTo>
                  <a:cubicBezTo>
                    <a:pt x="11605" y="3075571"/>
                    <a:pt x="0" y="3063966"/>
                    <a:pt x="0" y="3049651"/>
                  </a:cubicBezTo>
                  <a:lnTo>
                    <a:pt x="0" y="25919"/>
                  </a:lnTo>
                  <a:cubicBezTo>
                    <a:pt x="0" y="11605"/>
                    <a:pt x="11605" y="0"/>
                    <a:pt x="25919" y="0"/>
                  </a:cubicBezTo>
                  <a:close/>
                </a:path>
              </a:pathLst>
            </a:custGeom>
            <a:solidFill>
              <a:srgbClr val="B3C7CC">
                <a:alpha val="17647"/>
              </a:srgbClr>
            </a:solidFill>
            <a:ln w="57150" cap="rnd">
              <a:solidFill>
                <a:srgbClr val="FFFFFF">
                  <a:alpha val="17647"/>
                </a:srgbClr>
              </a:solidFill>
              <a:prstDash val="solid"/>
              <a:round/>
            </a:ln>
          </p:spPr>
        </p:sp>
        <p:sp>
          <p:nvSpPr>
            <p:cNvPr name="TextBox 4" id="4"/>
            <p:cNvSpPr txBox="true"/>
            <p:nvPr/>
          </p:nvSpPr>
          <p:spPr>
            <a:xfrm>
              <a:off x="0" y="-95250"/>
              <a:ext cx="6130370" cy="3170821"/>
            </a:xfrm>
            <a:prstGeom prst="rect">
              <a:avLst/>
            </a:prstGeom>
          </p:spPr>
          <p:txBody>
            <a:bodyPr anchor="ctr" rtlCol="false" tIns="43190" lIns="43190" bIns="43190" rIns="43190"/>
            <a:lstStyle/>
            <a:p>
              <a:pPr algn="ctr" marL="0" indent="0" lvl="0">
                <a:lnSpc>
                  <a:spcPts val="3706"/>
                </a:lnSpc>
                <a:spcBef>
                  <a:spcPct val="0"/>
                </a:spcBef>
              </a:pPr>
            </a:p>
          </p:txBody>
        </p:sp>
      </p:grpSp>
      <p:sp>
        <p:nvSpPr>
          <p:cNvPr name="TextBox 5" id="5"/>
          <p:cNvSpPr txBox="true"/>
          <p:nvPr/>
        </p:nvSpPr>
        <p:spPr>
          <a:xfrm rot="0">
            <a:off x="609380" y="1266166"/>
            <a:ext cx="4579082" cy="927354"/>
          </a:xfrm>
          <a:prstGeom prst="rect">
            <a:avLst/>
          </a:prstGeom>
        </p:spPr>
        <p:txBody>
          <a:bodyPr anchor="t" rtlCol="false" tIns="0" lIns="0" bIns="0" rIns="0">
            <a:spAutoFit/>
          </a:bodyPr>
          <a:lstStyle/>
          <a:p>
            <a:pPr algn="l">
              <a:lnSpc>
                <a:spcPts val="7307"/>
              </a:lnSpc>
            </a:pPr>
            <a:r>
              <a:rPr lang="en-US" sz="5799" b="true">
                <a:solidFill>
                  <a:srgbClr val="FF9C07"/>
                </a:solidFill>
                <a:latin typeface="Roboto Bold"/>
                <a:ea typeface="Roboto Bold"/>
                <a:cs typeface="Roboto Bold"/>
                <a:sym typeface="Roboto Bold"/>
              </a:rPr>
              <a:t>Authorization</a:t>
            </a:r>
          </a:p>
        </p:txBody>
      </p:sp>
      <p:sp>
        <p:nvSpPr>
          <p:cNvPr name="TextBox 6" id="6"/>
          <p:cNvSpPr txBox="true"/>
          <p:nvPr/>
        </p:nvSpPr>
        <p:spPr>
          <a:xfrm rot="0">
            <a:off x="609380" y="2537520"/>
            <a:ext cx="16955481" cy="5366674"/>
          </a:xfrm>
          <a:prstGeom prst="rect">
            <a:avLst/>
          </a:prstGeom>
        </p:spPr>
        <p:txBody>
          <a:bodyPr anchor="t" rtlCol="false" tIns="0" lIns="0" bIns="0" rIns="0">
            <a:spAutoFit/>
          </a:bodyPr>
          <a:lstStyle/>
          <a:p>
            <a:pPr algn="l" marL="603945" indent="-301972" lvl="1">
              <a:lnSpc>
                <a:spcPts val="5342"/>
              </a:lnSpc>
              <a:buFont typeface="Arial"/>
              <a:buChar char="•"/>
            </a:pPr>
            <a:r>
              <a:rPr lang="en-US" sz="2797">
                <a:solidFill>
                  <a:srgbClr val="F0CE9B"/>
                </a:solidFill>
                <a:latin typeface="Montserrat"/>
                <a:ea typeface="Montserrat"/>
                <a:cs typeface="Montserrat"/>
                <a:sym typeface="Montserrat"/>
              </a:rPr>
              <a:t>Role-Based Access:</a:t>
            </a:r>
          </a:p>
          <a:p>
            <a:pPr algn="l" marL="603945" indent="-301972" lvl="1">
              <a:lnSpc>
                <a:spcPts val="5566"/>
              </a:lnSpc>
              <a:buAutoNum type="arabicPeriod" startAt="1"/>
            </a:pPr>
            <a:r>
              <a:rPr lang="en-US" sz="2797">
                <a:solidFill>
                  <a:srgbClr val="FFFFFF"/>
                </a:solidFill>
                <a:latin typeface="Montserrat"/>
                <a:ea typeface="Montserrat"/>
                <a:cs typeface="Montserrat"/>
                <a:sym typeface="Montserrat"/>
              </a:rPr>
              <a:t> Admin: Full system control.</a:t>
            </a:r>
          </a:p>
          <a:p>
            <a:pPr algn="l" marL="603945" indent="-301972" lvl="1">
              <a:lnSpc>
                <a:spcPts val="5566"/>
              </a:lnSpc>
              <a:buAutoNum type="arabicPeriod" startAt="1"/>
            </a:pPr>
            <a:r>
              <a:rPr lang="en-US" sz="2797">
                <a:solidFill>
                  <a:srgbClr val="FFFFFF"/>
                </a:solidFill>
                <a:latin typeface="Montserrat"/>
                <a:ea typeface="Montserrat"/>
                <a:cs typeface="Montserrat"/>
                <a:sym typeface="Montserrat"/>
              </a:rPr>
              <a:t>Instructor: Manage personal courses.</a:t>
            </a:r>
          </a:p>
          <a:p>
            <a:pPr algn="l">
              <a:lnSpc>
                <a:spcPts val="5566"/>
              </a:lnSpc>
            </a:pPr>
            <a:r>
              <a:rPr lang="en-US" sz="2797">
                <a:solidFill>
                  <a:srgbClr val="FFFFFF"/>
                </a:solidFill>
                <a:latin typeface="Montserrat"/>
                <a:ea typeface="Montserrat"/>
                <a:cs typeface="Montserrat"/>
                <a:sym typeface="Montserrat"/>
              </a:rPr>
              <a:t>   3.Student: Access and enroll in courses.</a:t>
            </a:r>
          </a:p>
          <a:p>
            <a:pPr algn="l" marL="603945" indent="-301972" lvl="1">
              <a:lnSpc>
                <a:spcPts val="5482"/>
              </a:lnSpc>
              <a:buFont typeface="Arial"/>
              <a:buChar char="•"/>
            </a:pPr>
            <a:r>
              <a:rPr lang="en-US" sz="2797">
                <a:solidFill>
                  <a:srgbClr val="F0CE9B"/>
                </a:solidFill>
                <a:latin typeface="Montserrat"/>
                <a:ea typeface="Montserrat"/>
                <a:cs typeface="Montserrat"/>
                <a:sym typeface="Montserrat"/>
              </a:rPr>
              <a:t>Action Permissions: </a:t>
            </a:r>
          </a:p>
          <a:p>
            <a:pPr algn="l">
              <a:lnSpc>
                <a:spcPts val="5482"/>
              </a:lnSpc>
            </a:pPr>
            <a:r>
              <a:rPr lang="en-US" sz="2797">
                <a:solidFill>
                  <a:srgbClr val="F0CE9B"/>
                </a:solidFill>
                <a:latin typeface="Montserrat"/>
                <a:ea typeface="Montserrat"/>
                <a:cs typeface="Montserrat"/>
                <a:sym typeface="Montserrat"/>
              </a:rPr>
              <a:t>      </a:t>
            </a:r>
            <a:r>
              <a:rPr lang="en-US" sz="2797">
                <a:solidFill>
                  <a:srgbClr val="FFFFFF"/>
                </a:solidFill>
                <a:latin typeface="Montserrat"/>
                <a:ea typeface="Montserrat"/>
                <a:cs typeface="Montserrat"/>
                <a:sym typeface="Montserrat"/>
              </a:rPr>
              <a:t> Only authenticated students can enroll in courses</a:t>
            </a:r>
          </a:p>
          <a:p>
            <a:pPr algn="l">
              <a:lnSpc>
                <a:spcPts val="5482"/>
              </a:lnSpc>
            </a:pPr>
          </a:p>
          <a:p>
            <a:pPr algn="l">
              <a:lnSpc>
                <a:spcPts val="3766"/>
              </a:lnSpc>
            </a:pPr>
            <a:r>
              <a:rPr lang="en-US" sz="2597">
                <a:solidFill>
                  <a:srgbClr val="F0CE9B"/>
                </a:solidFill>
                <a:latin typeface="Montserrat"/>
                <a:ea typeface="Montserrat"/>
                <a:cs typeface="Montserrat"/>
                <a:sym typeface="Montserrat"/>
              </a:rPr>
              <a: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false" flipV="false" rot="0">
            <a:off x="0" y="-672641"/>
            <a:ext cx="18682927" cy="12447500"/>
          </a:xfrm>
          <a:custGeom>
            <a:avLst/>
            <a:gdLst/>
            <a:ahLst/>
            <a:cxnLst/>
            <a:rect r="r" b="b" t="t" l="l"/>
            <a:pathLst>
              <a:path h="12447500" w="18682927">
                <a:moveTo>
                  <a:pt x="0" y="0"/>
                </a:moveTo>
                <a:lnTo>
                  <a:pt x="18682927" y="0"/>
                </a:lnTo>
                <a:lnTo>
                  <a:pt x="18682927" y="12447500"/>
                </a:lnTo>
                <a:lnTo>
                  <a:pt x="0" y="124475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4004042" y="2804819"/>
            <a:ext cx="10279917" cy="4677362"/>
          </a:xfrm>
          <a:custGeom>
            <a:avLst/>
            <a:gdLst/>
            <a:ahLst/>
            <a:cxnLst/>
            <a:rect r="r" b="b" t="t" l="l"/>
            <a:pathLst>
              <a:path h="4677362" w="10279917">
                <a:moveTo>
                  <a:pt x="0" y="0"/>
                </a:moveTo>
                <a:lnTo>
                  <a:pt x="10279916" y="0"/>
                </a:lnTo>
                <a:lnTo>
                  <a:pt x="10279916" y="4677362"/>
                </a:lnTo>
                <a:lnTo>
                  <a:pt x="0" y="4677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965731" y="4656010"/>
            <a:ext cx="8356539" cy="927354"/>
          </a:xfrm>
          <a:prstGeom prst="rect">
            <a:avLst/>
          </a:prstGeom>
        </p:spPr>
        <p:txBody>
          <a:bodyPr anchor="t" rtlCol="false" tIns="0" lIns="0" bIns="0" rIns="0">
            <a:spAutoFit/>
          </a:bodyPr>
          <a:lstStyle/>
          <a:p>
            <a:pPr algn="l">
              <a:lnSpc>
                <a:spcPts val="7307"/>
              </a:lnSpc>
            </a:pPr>
            <a:r>
              <a:rPr lang="en-US" sz="5799" b="true">
                <a:solidFill>
                  <a:srgbClr val="FF9C07"/>
                </a:solidFill>
                <a:latin typeface="Roboto Bold"/>
                <a:ea typeface="Roboto Bold"/>
                <a:cs typeface="Roboto Bold"/>
                <a:sym typeface="Roboto Bold"/>
              </a:rPr>
              <a:t>Functional Requirements</a:t>
            </a:r>
          </a:p>
        </p:txBody>
      </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9C07"/>
            </a:solidFill>
          </p:spPr>
        </p:sp>
        <p:sp>
          <p:nvSpPr>
            <p:cNvPr name="TextBox 7" id="7"/>
            <p:cNvSpPr txBox="true"/>
            <p:nvPr/>
          </p:nvSpPr>
          <p:spPr>
            <a:xfrm>
              <a:off x="0" y="-57150"/>
              <a:ext cx="270933" cy="328083"/>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false" flipV="false" rot="0">
            <a:off x="4219653" y="1270716"/>
            <a:ext cx="9249241" cy="5137328"/>
          </a:xfrm>
          <a:custGeom>
            <a:avLst/>
            <a:gdLst/>
            <a:ahLst/>
            <a:cxnLst/>
            <a:rect r="r" b="b" t="t" l="l"/>
            <a:pathLst>
              <a:path h="5137328" w="9249241">
                <a:moveTo>
                  <a:pt x="0" y="0"/>
                </a:moveTo>
                <a:lnTo>
                  <a:pt x="9249241" y="0"/>
                </a:lnTo>
                <a:lnTo>
                  <a:pt x="9249241" y="5137328"/>
                </a:lnTo>
                <a:lnTo>
                  <a:pt x="0" y="5137328"/>
                </a:lnTo>
                <a:lnTo>
                  <a:pt x="0" y="0"/>
                </a:lnTo>
                <a:close/>
              </a:path>
            </a:pathLst>
          </a:custGeom>
          <a:blipFill>
            <a:blip r:embed="rId2">
              <a:alphaModFix amt="44999"/>
            </a:blip>
            <a:stretch>
              <a:fillRect l="0" t="-72" r="0" b="-72"/>
            </a:stretch>
          </a:blipFill>
        </p:spPr>
      </p:sp>
      <p:sp>
        <p:nvSpPr>
          <p:cNvPr name="Freeform 3" id="3"/>
          <p:cNvSpPr/>
          <p:nvPr/>
        </p:nvSpPr>
        <p:spPr>
          <a:xfrm flipH="false" flipV="false" rot="0">
            <a:off x="6693768" y="7204567"/>
            <a:ext cx="4301010" cy="2388920"/>
          </a:xfrm>
          <a:custGeom>
            <a:avLst/>
            <a:gdLst/>
            <a:ahLst/>
            <a:cxnLst/>
            <a:rect r="r" b="b" t="t" l="l"/>
            <a:pathLst>
              <a:path h="2388920" w="4301010">
                <a:moveTo>
                  <a:pt x="0" y="0"/>
                </a:moveTo>
                <a:lnTo>
                  <a:pt x="4301010" y="0"/>
                </a:lnTo>
                <a:lnTo>
                  <a:pt x="4301010" y="2388920"/>
                </a:lnTo>
                <a:lnTo>
                  <a:pt x="0" y="2388920"/>
                </a:lnTo>
                <a:lnTo>
                  <a:pt x="0" y="0"/>
                </a:lnTo>
                <a:close/>
              </a:path>
            </a:pathLst>
          </a:custGeom>
          <a:blipFill>
            <a:blip r:embed="rId2">
              <a:alphaModFix amt="44999"/>
            </a:blip>
            <a:stretch>
              <a:fillRect l="0" t="-72" r="0" b="-72"/>
            </a:stretch>
          </a:blipFill>
        </p:spPr>
      </p:sp>
      <p:sp>
        <p:nvSpPr>
          <p:cNvPr name="TextBox 4" id="4"/>
          <p:cNvSpPr txBox="true"/>
          <p:nvPr/>
        </p:nvSpPr>
        <p:spPr>
          <a:xfrm rot="0">
            <a:off x="6693768" y="650938"/>
            <a:ext cx="4428743" cy="726948"/>
          </a:xfrm>
          <a:prstGeom prst="rect">
            <a:avLst/>
          </a:prstGeom>
        </p:spPr>
        <p:txBody>
          <a:bodyPr anchor="t" rtlCol="false" tIns="0" lIns="0" bIns="0" rIns="0">
            <a:spAutoFit/>
          </a:bodyPr>
          <a:lstStyle/>
          <a:p>
            <a:pPr algn="just">
              <a:lnSpc>
                <a:spcPts val="5795"/>
              </a:lnSpc>
            </a:pPr>
            <a:r>
              <a:rPr lang="en-US" sz="4599" b="true">
                <a:solidFill>
                  <a:srgbClr val="FF9C07"/>
                </a:solidFill>
                <a:latin typeface="Roboto Bold"/>
                <a:ea typeface="Roboto Bold"/>
                <a:cs typeface="Roboto Bold"/>
                <a:sym typeface="Roboto Bold"/>
              </a:rPr>
              <a:t>Team members</a:t>
            </a:r>
          </a:p>
        </p:txBody>
      </p:sp>
      <p:sp>
        <p:nvSpPr>
          <p:cNvPr name="TextBox 5" id="5"/>
          <p:cNvSpPr txBox="true"/>
          <p:nvPr/>
        </p:nvSpPr>
        <p:spPr>
          <a:xfrm rot="0">
            <a:off x="6566035" y="6826805"/>
            <a:ext cx="4428743" cy="726948"/>
          </a:xfrm>
          <a:prstGeom prst="rect">
            <a:avLst/>
          </a:prstGeom>
        </p:spPr>
        <p:txBody>
          <a:bodyPr anchor="t" rtlCol="false" tIns="0" lIns="0" bIns="0" rIns="0">
            <a:spAutoFit/>
          </a:bodyPr>
          <a:lstStyle/>
          <a:p>
            <a:pPr algn="ctr">
              <a:lnSpc>
                <a:spcPts val="5795"/>
              </a:lnSpc>
            </a:pPr>
            <a:r>
              <a:rPr lang="en-US" sz="4599" b="true">
                <a:solidFill>
                  <a:srgbClr val="FF9C07"/>
                </a:solidFill>
                <a:latin typeface="Roboto Bold"/>
                <a:ea typeface="Roboto Bold"/>
                <a:cs typeface="Roboto Bold"/>
                <a:sym typeface="Roboto Bold"/>
              </a:rPr>
              <a:t>Supervisior</a:t>
            </a:r>
          </a:p>
        </p:txBody>
      </p:sp>
      <p:sp>
        <p:nvSpPr>
          <p:cNvPr name="TextBox 6" id="6"/>
          <p:cNvSpPr txBox="true"/>
          <p:nvPr/>
        </p:nvSpPr>
        <p:spPr>
          <a:xfrm rot="0">
            <a:off x="7025088" y="8113277"/>
            <a:ext cx="3510638" cy="571500"/>
          </a:xfrm>
          <a:prstGeom prst="rect">
            <a:avLst/>
          </a:prstGeom>
        </p:spPr>
        <p:txBody>
          <a:bodyPr anchor="t" rtlCol="false" tIns="0" lIns="0" bIns="0" rIns="0">
            <a:spAutoFit/>
          </a:bodyPr>
          <a:lstStyle/>
          <a:p>
            <a:pPr algn="ctr">
              <a:lnSpc>
                <a:spcPts val="4500"/>
              </a:lnSpc>
            </a:pPr>
            <a:r>
              <a:rPr lang="en-US" sz="3750" spc="-58">
                <a:solidFill>
                  <a:srgbClr val="FFFFFF"/>
                </a:solidFill>
                <a:latin typeface="Montserrat"/>
                <a:ea typeface="Montserrat"/>
                <a:cs typeface="Montserrat"/>
                <a:sym typeface="Montserrat"/>
              </a:rPr>
              <a:t>Eng</a:t>
            </a:r>
            <a:r>
              <a:rPr lang="en-US" sz="3750" spc="-58">
                <a:solidFill>
                  <a:srgbClr val="FFFFFF"/>
                </a:solidFill>
                <a:latin typeface="Montserrat"/>
                <a:ea typeface="Montserrat"/>
                <a:cs typeface="Montserrat"/>
                <a:sym typeface="Montserrat"/>
              </a:rPr>
              <a:t>.Karim Ali</a:t>
            </a:r>
          </a:p>
        </p:txBody>
      </p:sp>
      <p:sp>
        <p:nvSpPr>
          <p:cNvPr name="TextBox 7" id="7"/>
          <p:cNvSpPr txBox="true"/>
          <p:nvPr/>
        </p:nvSpPr>
        <p:spPr>
          <a:xfrm rot="0">
            <a:off x="4712175" y="1841124"/>
            <a:ext cx="8391929" cy="4243387"/>
          </a:xfrm>
          <a:prstGeom prst="rect">
            <a:avLst/>
          </a:prstGeom>
        </p:spPr>
        <p:txBody>
          <a:bodyPr anchor="t" rtlCol="false" tIns="0" lIns="0" bIns="0" rIns="0">
            <a:spAutoFit/>
          </a:bodyPr>
          <a:lstStyle/>
          <a:p>
            <a:pPr algn="l" marL="809625" indent="-404812" lvl="1">
              <a:lnSpc>
                <a:spcPts val="5662"/>
              </a:lnSpc>
              <a:buFont typeface="Arial"/>
              <a:buChar char="•"/>
            </a:pPr>
            <a:r>
              <a:rPr lang="en-US" sz="3750" spc="-56">
                <a:solidFill>
                  <a:srgbClr val="FFFFFF"/>
                </a:solidFill>
                <a:latin typeface="Montserrat"/>
                <a:ea typeface="Montserrat"/>
                <a:cs typeface="Montserrat"/>
                <a:sym typeface="Montserrat"/>
              </a:rPr>
              <a:t>Taghreed Samir Mohammed</a:t>
            </a:r>
          </a:p>
          <a:p>
            <a:pPr algn="l" marL="809625" indent="-404812" lvl="1">
              <a:lnSpc>
                <a:spcPts val="5662"/>
              </a:lnSpc>
              <a:buFont typeface="Arial"/>
              <a:buChar char="•"/>
            </a:pPr>
            <a:r>
              <a:rPr lang="en-US" sz="3750" spc="-56">
                <a:solidFill>
                  <a:srgbClr val="FFFFFF"/>
                </a:solidFill>
                <a:latin typeface="Montserrat"/>
                <a:ea typeface="Montserrat"/>
                <a:cs typeface="Montserrat"/>
                <a:sym typeface="Montserrat"/>
              </a:rPr>
              <a:t>Rawan Mohamed Qandil</a:t>
            </a:r>
          </a:p>
          <a:p>
            <a:pPr algn="l" marL="809625" indent="-404812" lvl="1">
              <a:lnSpc>
                <a:spcPts val="5662"/>
              </a:lnSpc>
              <a:buFont typeface="Arial"/>
              <a:buChar char="•"/>
            </a:pPr>
            <a:r>
              <a:rPr lang="en-US" sz="3750" spc="-56">
                <a:solidFill>
                  <a:srgbClr val="FFFFFF"/>
                </a:solidFill>
                <a:latin typeface="Montserrat"/>
                <a:ea typeface="Montserrat"/>
                <a:cs typeface="Montserrat"/>
                <a:sym typeface="Montserrat"/>
              </a:rPr>
              <a:t>Mohammed Abbas Mohammed</a:t>
            </a:r>
          </a:p>
          <a:p>
            <a:pPr algn="l" marL="809625" indent="-404812" lvl="1">
              <a:lnSpc>
                <a:spcPts val="5662"/>
              </a:lnSpc>
              <a:buFont typeface="Arial"/>
              <a:buChar char="•"/>
            </a:pPr>
            <a:r>
              <a:rPr lang="en-US" sz="3750" spc="-56">
                <a:solidFill>
                  <a:srgbClr val="FFFFFF"/>
                </a:solidFill>
                <a:latin typeface="Montserrat"/>
                <a:ea typeface="Montserrat"/>
                <a:cs typeface="Montserrat"/>
                <a:sym typeface="Montserrat"/>
              </a:rPr>
              <a:t>Ahmed Kamel Abdel-Gaber</a:t>
            </a:r>
          </a:p>
          <a:p>
            <a:pPr algn="l" marL="809625" indent="-404812" lvl="1">
              <a:lnSpc>
                <a:spcPts val="5662"/>
              </a:lnSpc>
              <a:buFont typeface="Arial"/>
              <a:buChar char="•"/>
            </a:pPr>
            <a:r>
              <a:rPr lang="en-US" sz="3750" spc="-56">
                <a:solidFill>
                  <a:srgbClr val="FFFFFF"/>
                </a:solidFill>
                <a:latin typeface="Montserrat"/>
                <a:ea typeface="Montserrat"/>
                <a:cs typeface="Montserrat"/>
                <a:sym typeface="Montserrat"/>
              </a:rPr>
              <a:t>Mahmoud Ahmed Mohamed</a:t>
            </a:r>
          </a:p>
          <a:p>
            <a:pPr algn="l" marL="809625" indent="-404812" lvl="1">
              <a:lnSpc>
                <a:spcPts val="5662"/>
              </a:lnSpc>
              <a:buFont typeface="Arial"/>
              <a:buChar char="•"/>
            </a:pPr>
            <a:r>
              <a:rPr lang="en-US" sz="3750" spc="-58">
                <a:solidFill>
                  <a:srgbClr val="FFFFFF"/>
                </a:solidFill>
                <a:latin typeface="Montserrat"/>
                <a:ea typeface="Montserrat"/>
                <a:cs typeface="Montserrat"/>
                <a:sym typeface="Montserrat"/>
              </a:rPr>
              <a:t>Ahmed Mohamed Elsayed</a:t>
            </a:r>
          </a:p>
        </p:txBody>
      </p:sp>
      <p:sp>
        <p:nvSpPr>
          <p:cNvPr name="Freeform 8" id="8"/>
          <p:cNvSpPr/>
          <p:nvPr/>
        </p:nvSpPr>
        <p:spPr>
          <a:xfrm flipH="true" flipV="false" rot="0">
            <a:off x="-7038410" y="3468461"/>
            <a:ext cx="11790472" cy="7472212"/>
          </a:xfrm>
          <a:custGeom>
            <a:avLst/>
            <a:gdLst/>
            <a:ahLst/>
            <a:cxnLst/>
            <a:rect r="r" b="b" t="t" l="l"/>
            <a:pathLst>
              <a:path h="7472212" w="11790472">
                <a:moveTo>
                  <a:pt x="11790473" y="0"/>
                </a:moveTo>
                <a:lnTo>
                  <a:pt x="0" y="0"/>
                </a:lnTo>
                <a:lnTo>
                  <a:pt x="0" y="7472212"/>
                </a:lnTo>
                <a:lnTo>
                  <a:pt x="11790473" y="7472212"/>
                </a:lnTo>
                <a:lnTo>
                  <a:pt x="11790473"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0">
            <a:off x="13065611" y="-1623645"/>
            <a:ext cx="11790472" cy="7472212"/>
          </a:xfrm>
          <a:custGeom>
            <a:avLst/>
            <a:gdLst/>
            <a:ahLst/>
            <a:cxnLst/>
            <a:rect r="r" b="b" t="t" l="l"/>
            <a:pathLst>
              <a:path h="7472212" w="11790472">
                <a:moveTo>
                  <a:pt x="11790473" y="0"/>
                </a:moveTo>
                <a:lnTo>
                  <a:pt x="0" y="0"/>
                </a:lnTo>
                <a:lnTo>
                  <a:pt x="0" y="7472212"/>
                </a:lnTo>
                <a:lnTo>
                  <a:pt x="11790473" y="7472212"/>
                </a:lnTo>
                <a:lnTo>
                  <a:pt x="11790473"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p:cSld>
    <p:bg>
      <p:bgPr>
        <a:solidFill>
          <a:srgbClr val="021630"/>
        </a:solidFill>
      </p:bgPr>
    </p:bg>
    <p:spTree>
      <p:nvGrpSpPr>
        <p:cNvPr id="1" name=""/>
        <p:cNvGrpSpPr/>
        <p:nvPr/>
      </p:nvGrpSpPr>
      <p:grpSpPr>
        <a:xfrm>
          <a:off x="0" y="0"/>
          <a:ext cx="0" cy="0"/>
          <a:chOff x="0" y="0"/>
          <a:chExt cx="0" cy="0"/>
        </a:xfrm>
      </p:grpSpPr>
      <p:grpSp>
        <p:nvGrpSpPr>
          <p:cNvPr name="Group 2" id="2"/>
          <p:cNvGrpSpPr/>
          <p:nvPr/>
        </p:nvGrpSpPr>
        <p:grpSpPr>
          <a:xfrm rot="0">
            <a:off x="332607" y="302933"/>
            <a:ext cx="17622786" cy="9744036"/>
            <a:chOff x="0" y="0"/>
            <a:chExt cx="6130370" cy="3389620"/>
          </a:xfrm>
        </p:grpSpPr>
        <p:sp>
          <p:nvSpPr>
            <p:cNvPr name="Freeform 3" id="3"/>
            <p:cNvSpPr/>
            <p:nvPr/>
          </p:nvSpPr>
          <p:spPr>
            <a:xfrm flipH="false" flipV="false" rot="0">
              <a:off x="0" y="0"/>
              <a:ext cx="6130370" cy="3389620"/>
            </a:xfrm>
            <a:custGeom>
              <a:avLst/>
              <a:gdLst/>
              <a:ahLst/>
              <a:cxnLst/>
              <a:rect r="r" b="b" t="t" l="l"/>
              <a:pathLst>
                <a:path h="3389620" w="6130370">
                  <a:moveTo>
                    <a:pt x="25919" y="0"/>
                  </a:moveTo>
                  <a:lnTo>
                    <a:pt x="6104451" y="0"/>
                  </a:lnTo>
                  <a:cubicBezTo>
                    <a:pt x="6118765" y="0"/>
                    <a:pt x="6130370" y="11605"/>
                    <a:pt x="6130370" y="25919"/>
                  </a:cubicBezTo>
                  <a:lnTo>
                    <a:pt x="6130370" y="3363700"/>
                  </a:lnTo>
                  <a:cubicBezTo>
                    <a:pt x="6130370" y="3378015"/>
                    <a:pt x="6118765" y="3389620"/>
                    <a:pt x="6104451" y="3389620"/>
                  </a:cubicBezTo>
                  <a:lnTo>
                    <a:pt x="25919" y="3389620"/>
                  </a:lnTo>
                  <a:cubicBezTo>
                    <a:pt x="11605" y="3389620"/>
                    <a:pt x="0" y="3378015"/>
                    <a:pt x="0" y="3363700"/>
                  </a:cubicBezTo>
                  <a:lnTo>
                    <a:pt x="0" y="25919"/>
                  </a:lnTo>
                  <a:cubicBezTo>
                    <a:pt x="0" y="11605"/>
                    <a:pt x="11605" y="0"/>
                    <a:pt x="25919" y="0"/>
                  </a:cubicBezTo>
                  <a:close/>
                </a:path>
              </a:pathLst>
            </a:custGeom>
            <a:solidFill>
              <a:srgbClr val="B3C7CC">
                <a:alpha val="17647"/>
              </a:srgbClr>
            </a:solidFill>
            <a:ln w="57150" cap="rnd">
              <a:solidFill>
                <a:srgbClr val="FFFFFF">
                  <a:alpha val="17647"/>
                </a:srgbClr>
              </a:solidFill>
              <a:prstDash val="solid"/>
              <a:round/>
            </a:ln>
          </p:spPr>
        </p:sp>
        <p:sp>
          <p:nvSpPr>
            <p:cNvPr name="TextBox 4" id="4"/>
            <p:cNvSpPr txBox="true"/>
            <p:nvPr/>
          </p:nvSpPr>
          <p:spPr>
            <a:xfrm>
              <a:off x="0" y="-95250"/>
              <a:ext cx="6130370" cy="3484870"/>
            </a:xfrm>
            <a:prstGeom prst="rect">
              <a:avLst/>
            </a:prstGeom>
          </p:spPr>
          <p:txBody>
            <a:bodyPr anchor="ctr" rtlCol="false" tIns="43190" lIns="43190" bIns="43190" rIns="43190"/>
            <a:lstStyle/>
            <a:p>
              <a:pPr algn="ctr" marL="0" indent="0" lvl="0">
                <a:lnSpc>
                  <a:spcPts val="3706"/>
                </a:lnSpc>
                <a:spcBef>
                  <a:spcPct val="0"/>
                </a:spcBef>
              </a:pPr>
            </a:p>
          </p:txBody>
        </p:sp>
      </p:grpSp>
      <p:sp>
        <p:nvSpPr>
          <p:cNvPr name="TextBox 5" id="5"/>
          <p:cNvSpPr txBox="true"/>
          <p:nvPr/>
        </p:nvSpPr>
        <p:spPr>
          <a:xfrm rot="0">
            <a:off x="666260" y="532686"/>
            <a:ext cx="16822329" cy="4617020"/>
          </a:xfrm>
          <a:prstGeom prst="rect">
            <a:avLst/>
          </a:prstGeom>
        </p:spPr>
        <p:txBody>
          <a:bodyPr anchor="t" rtlCol="false" tIns="0" lIns="0" bIns="0" rIns="0">
            <a:spAutoFit/>
          </a:bodyPr>
          <a:lstStyle/>
          <a:p>
            <a:pPr algn="l">
              <a:lnSpc>
                <a:spcPts val="5300"/>
              </a:lnSpc>
            </a:pPr>
            <a:r>
              <a:rPr lang="en-US" sz="2775">
                <a:solidFill>
                  <a:srgbClr val="F0CE9B"/>
                </a:solidFill>
                <a:latin typeface="Montserrat"/>
                <a:ea typeface="Montserrat"/>
                <a:cs typeface="Montserrat"/>
                <a:sym typeface="Montserrat"/>
              </a:rPr>
              <a:t>User Story For Students:</a:t>
            </a:r>
          </a:p>
          <a:p>
            <a:pPr algn="l" marL="599202" indent="-299601" lvl="1">
              <a:lnSpc>
                <a:spcPts val="5300"/>
              </a:lnSpc>
              <a:buFont typeface="Arial"/>
              <a:buChar char="•"/>
            </a:pPr>
            <a:r>
              <a:rPr lang="en-US" sz="2775">
                <a:solidFill>
                  <a:srgbClr val="FFFFFF"/>
                </a:solidFill>
                <a:latin typeface="Montserrat"/>
                <a:ea typeface="Montserrat"/>
                <a:cs typeface="Montserrat"/>
                <a:sym typeface="Montserrat"/>
              </a:rPr>
              <a:t>Student Register Then Login then redirect to homepage</a:t>
            </a:r>
          </a:p>
          <a:p>
            <a:pPr algn="l" marL="599202" indent="-299601" lvl="1">
              <a:lnSpc>
                <a:spcPts val="5300"/>
              </a:lnSpc>
              <a:buFont typeface="Arial"/>
              <a:buChar char="•"/>
            </a:pPr>
            <a:r>
              <a:rPr lang="en-US" sz="2775">
                <a:solidFill>
                  <a:srgbClr val="FFFFFF"/>
                </a:solidFill>
                <a:latin typeface="Montserrat"/>
                <a:ea typeface="Montserrat"/>
                <a:cs typeface="Montserrat"/>
                <a:sym typeface="Montserrat"/>
              </a:rPr>
              <a:t> view all courses</a:t>
            </a:r>
          </a:p>
          <a:p>
            <a:pPr algn="l" marL="599202" indent="-299601" lvl="1">
              <a:lnSpc>
                <a:spcPts val="5300"/>
              </a:lnSpc>
              <a:buFont typeface="Arial"/>
              <a:buChar char="•"/>
            </a:pPr>
            <a:r>
              <a:rPr lang="en-US" sz="2775">
                <a:solidFill>
                  <a:srgbClr val="FFFFFF"/>
                </a:solidFill>
                <a:latin typeface="Montserrat"/>
                <a:ea typeface="Montserrat"/>
                <a:cs typeface="Montserrat"/>
                <a:sym typeface="Montserrat"/>
              </a:rPr>
              <a:t>Search For Course </a:t>
            </a:r>
          </a:p>
          <a:p>
            <a:pPr algn="l" marL="599202" indent="-299601" lvl="1">
              <a:lnSpc>
                <a:spcPts val="5300"/>
              </a:lnSpc>
              <a:buFont typeface="Arial"/>
              <a:buChar char="•"/>
            </a:pPr>
            <a:r>
              <a:rPr lang="en-US" sz="2775">
                <a:solidFill>
                  <a:srgbClr val="FFFFFF"/>
                </a:solidFill>
                <a:latin typeface="Montserrat"/>
                <a:ea typeface="Montserrat"/>
                <a:cs typeface="Montserrat"/>
                <a:sym typeface="Montserrat"/>
              </a:rPr>
              <a:t>view details of course</a:t>
            </a:r>
          </a:p>
          <a:p>
            <a:pPr algn="l" marL="599202" indent="-299601" lvl="1">
              <a:lnSpc>
                <a:spcPts val="5300"/>
              </a:lnSpc>
              <a:buFont typeface="Arial"/>
              <a:buChar char="•"/>
            </a:pPr>
            <a:r>
              <a:rPr lang="en-US" sz="2775">
                <a:solidFill>
                  <a:srgbClr val="FFFFFF"/>
                </a:solidFill>
                <a:latin typeface="Montserrat"/>
                <a:ea typeface="Montserrat"/>
                <a:cs typeface="Montserrat"/>
                <a:sym typeface="Montserrat"/>
              </a:rPr>
              <a:t>enroll in Course</a:t>
            </a:r>
          </a:p>
          <a:p>
            <a:pPr algn="l" marL="599202" indent="-299601" lvl="1">
              <a:lnSpc>
                <a:spcPts val="5300"/>
              </a:lnSpc>
              <a:buFont typeface="Arial"/>
              <a:buChar char="•"/>
            </a:pPr>
            <a:r>
              <a:rPr lang="en-US" sz="2775">
                <a:solidFill>
                  <a:srgbClr val="FFFFFF"/>
                </a:solidFill>
                <a:latin typeface="Montserrat"/>
                <a:ea typeface="Montserrat"/>
                <a:cs typeface="Montserrat"/>
                <a:sym typeface="Montserrat"/>
              </a:rPr>
              <a:t>profile page to view details and  enrolled courses</a:t>
            </a:r>
          </a:p>
        </p:txBody>
      </p:sp>
      <p:sp>
        <p:nvSpPr>
          <p:cNvPr name="TextBox 6" id="6"/>
          <p:cNvSpPr txBox="true"/>
          <p:nvPr/>
        </p:nvSpPr>
        <p:spPr>
          <a:xfrm rot="0">
            <a:off x="732835" y="5294059"/>
            <a:ext cx="16822329" cy="2616770"/>
          </a:xfrm>
          <a:prstGeom prst="rect">
            <a:avLst/>
          </a:prstGeom>
        </p:spPr>
        <p:txBody>
          <a:bodyPr anchor="t" rtlCol="false" tIns="0" lIns="0" bIns="0" rIns="0">
            <a:spAutoFit/>
          </a:bodyPr>
          <a:lstStyle/>
          <a:p>
            <a:pPr algn="l">
              <a:lnSpc>
                <a:spcPts val="5300"/>
              </a:lnSpc>
            </a:pPr>
            <a:r>
              <a:rPr lang="en-US" sz="2775">
                <a:solidFill>
                  <a:srgbClr val="F0CE9B"/>
                </a:solidFill>
                <a:latin typeface="Montserrat"/>
                <a:ea typeface="Montserrat"/>
                <a:cs typeface="Montserrat"/>
                <a:sym typeface="Montserrat"/>
              </a:rPr>
              <a:t>User Story For Admin:</a:t>
            </a:r>
          </a:p>
          <a:p>
            <a:pPr algn="l" marL="599202" indent="-299601" lvl="1">
              <a:lnSpc>
                <a:spcPts val="5300"/>
              </a:lnSpc>
              <a:buFont typeface="Arial"/>
              <a:buChar char="•"/>
            </a:pPr>
            <a:r>
              <a:rPr lang="en-US" sz="2775">
                <a:solidFill>
                  <a:srgbClr val="FFFFFF"/>
                </a:solidFill>
                <a:latin typeface="Montserrat"/>
                <a:ea typeface="Montserrat"/>
                <a:cs typeface="Montserrat"/>
                <a:sym typeface="Montserrat"/>
              </a:rPr>
              <a:t>Admin</a:t>
            </a:r>
            <a:r>
              <a:rPr lang="en-US" sz="2775">
                <a:solidFill>
                  <a:srgbClr val="FFFFFF"/>
                </a:solidFill>
                <a:latin typeface="Montserrat"/>
                <a:ea typeface="Montserrat"/>
                <a:cs typeface="Montserrat"/>
                <a:sym typeface="Montserrat"/>
              </a:rPr>
              <a:t> Register Then Login then redirect to Admin dashboard</a:t>
            </a:r>
          </a:p>
          <a:p>
            <a:pPr algn="l" marL="599202" indent="-299601" lvl="1">
              <a:lnSpc>
                <a:spcPts val="5300"/>
              </a:lnSpc>
              <a:buFont typeface="Arial"/>
              <a:buChar char="•"/>
            </a:pPr>
            <a:r>
              <a:rPr lang="en-US" sz="2775">
                <a:solidFill>
                  <a:srgbClr val="F0CE9B"/>
                </a:solidFill>
                <a:latin typeface="Montserrat"/>
                <a:ea typeface="Montserrat"/>
                <a:cs typeface="Montserrat"/>
                <a:sym typeface="Montserrat"/>
              </a:rPr>
              <a:t>Manage Users (update-Delete-Add)</a:t>
            </a:r>
          </a:p>
          <a:p>
            <a:pPr algn="l" marL="599202" indent="-299601" lvl="1">
              <a:lnSpc>
                <a:spcPts val="5300"/>
              </a:lnSpc>
              <a:buFont typeface="Arial"/>
              <a:buChar char="•"/>
            </a:pPr>
            <a:r>
              <a:rPr lang="en-US" sz="2775">
                <a:solidFill>
                  <a:srgbClr val="FFFFFF"/>
                </a:solidFill>
                <a:latin typeface="Montserrat"/>
                <a:ea typeface="Montserrat"/>
                <a:cs typeface="Montserrat"/>
                <a:sym typeface="Montserrat"/>
              </a:rPr>
              <a:t>Mange Courses  (update-Delete-Add)</a:t>
            </a:r>
          </a:p>
        </p:txBody>
      </p:sp>
      <p:sp>
        <p:nvSpPr>
          <p:cNvPr name="TextBox 7" id="7"/>
          <p:cNvSpPr txBox="true"/>
          <p:nvPr/>
        </p:nvSpPr>
        <p:spPr>
          <a:xfrm rot="0">
            <a:off x="666260" y="8053704"/>
            <a:ext cx="16822329" cy="1283270"/>
          </a:xfrm>
          <a:prstGeom prst="rect">
            <a:avLst/>
          </a:prstGeom>
        </p:spPr>
        <p:txBody>
          <a:bodyPr anchor="t" rtlCol="false" tIns="0" lIns="0" bIns="0" rIns="0">
            <a:spAutoFit/>
          </a:bodyPr>
          <a:lstStyle/>
          <a:p>
            <a:pPr algn="l">
              <a:lnSpc>
                <a:spcPts val="5300"/>
              </a:lnSpc>
            </a:pPr>
            <a:r>
              <a:rPr lang="en-US" sz="2775">
                <a:solidFill>
                  <a:srgbClr val="F0CE9B"/>
                </a:solidFill>
                <a:latin typeface="Montserrat"/>
                <a:ea typeface="Montserrat"/>
                <a:cs typeface="Montserrat"/>
                <a:sym typeface="Montserrat"/>
              </a:rPr>
              <a:t>User Story For Instructors:</a:t>
            </a:r>
          </a:p>
          <a:p>
            <a:pPr algn="l" marL="599202" indent="-299601" lvl="1">
              <a:lnSpc>
                <a:spcPts val="5300"/>
              </a:lnSpc>
              <a:buFont typeface="Arial"/>
              <a:buChar char="•"/>
            </a:pPr>
            <a:r>
              <a:rPr lang="en-US" sz="2775">
                <a:solidFill>
                  <a:srgbClr val="FFFFFF"/>
                </a:solidFill>
                <a:latin typeface="Montserrat"/>
                <a:ea typeface="Montserrat"/>
                <a:cs typeface="Montserrat"/>
                <a:sym typeface="Montserrat"/>
              </a:rPr>
              <a:t>Instructor</a:t>
            </a:r>
            <a:r>
              <a:rPr lang="en-US" sz="2775">
                <a:solidFill>
                  <a:srgbClr val="FFFFFF"/>
                </a:solidFill>
                <a:latin typeface="Montserrat"/>
                <a:ea typeface="Montserrat"/>
                <a:cs typeface="Montserrat"/>
                <a:sym typeface="Montserrat"/>
              </a:rPr>
              <a:t> Register Then Login then redirect to Instructors dashboard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false" flipV="false" rot="0">
            <a:off x="0" y="-672641"/>
            <a:ext cx="18682927" cy="12447500"/>
          </a:xfrm>
          <a:custGeom>
            <a:avLst/>
            <a:gdLst/>
            <a:ahLst/>
            <a:cxnLst/>
            <a:rect r="r" b="b" t="t" l="l"/>
            <a:pathLst>
              <a:path h="12447500" w="18682927">
                <a:moveTo>
                  <a:pt x="0" y="0"/>
                </a:moveTo>
                <a:lnTo>
                  <a:pt x="18682927" y="0"/>
                </a:lnTo>
                <a:lnTo>
                  <a:pt x="18682927" y="12447500"/>
                </a:lnTo>
                <a:lnTo>
                  <a:pt x="0" y="12447500"/>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4004042" y="2804819"/>
            <a:ext cx="10279917" cy="4677362"/>
          </a:xfrm>
          <a:custGeom>
            <a:avLst/>
            <a:gdLst/>
            <a:ahLst/>
            <a:cxnLst/>
            <a:rect r="r" b="b" t="t" l="l"/>
            <a:pathLst>
              <a:path h="4677362" w="10279917">
                <a:moveTo>
                  <a:pt x="0" y="0"/>
                </a:moveTo>
                <a:lnTo>
                  <a:pt x="10279916" y="0"/>
                </a:lnTo>
                <a:lnTo>
                  <a:pt x="10279916" y="4677362"/>
                </a:lnTo>
                <a:lnTo>
                  <a:pt x="0" y="4677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965731" y="4656010"/>
            <a:ext cx="8356539" cy="927354"/>
          </a:xfrm>
          <a:prstGeom prst="rect">
            <a:avLst/>
          </a:prstGeom>
        </p:spPr>
        <p:txBody>
          <a:bodyPr anchor="t" rtlCol="false" tIns="0" lIns="0" bIns="0" rIns="0">
            <a:spAutoFit/>
          </a:bodyPr>
          <a:lstStyle/>
          <a:p>
            <a:pPr algn="ctr">
              <a:lnSpc>
                <a:spcPts val="7307"/>
              </a:lnSpc>
            </a:pPr>
            <a:r>
              <a:rPr lang="en-US" sz="5799" b="true">
                <a:solidFill>
                  <a:srgbClr val="FF9C07"/>
                </a:solidFill>
                <a:latin typeface="Roboto Bold"/>
                <a:ea typeface="Roboto Bold"/>
                <a:cs typeface="Roboto Bold"/>
                <a:sym typeface="Roboto Bold"/>
              </a:rPr>
              <a:t>Future Works</a:t>
            </a:r>
          </a:p>
        </p:txBody>
      </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9C07"/>
            </a:solidFill>
          </p:spPr>
        </p:sp>
        <p:sp>
          <p:nvSpPr>
            <p:cNvPr name="TextBox 7" id="7"/>
            <p:cNvSpPr txBox="true"/>
            <p:nvPr/>
          </p:nvSpPr>
          <p:spPr>
            <a:xfrm>
              <a:off x="0" y="-57150"/>
              <a:ext cx="270933" cy="328083"/>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grpSp>
        <p:nvGrpSpPr>
          <p:cNvPr name="Group 2" id="2"/>
          <p:cNvGrpSpPr/>
          <p:nvPr/>
        </p:nvGrpSpPr>
        <p:grpSpPr>
          <a:xfrm rot="0">
            <a:off x="473673" y="471692"/>
            <a:ext cx="17080061" cy="8841248"/>
            <a:chOff x="0" y="0"/>
            <a:chExt cx="5941574" cy="3075571"/>
          </a:xfrm>
        </p:grpSpPr>
        <p:sp>
          <p:nvSpPr>
            <p:cNvPr name="Freeform 3" id="3"/>
            <p:cNvSpPr/>
            <p:nvPr/>
          </p:nvSpPr>
          <p:spPr>
            <a:xfrm flipH="false" flipV="false" rot="0">
              <a:off x="0" y="0"/>
              <a:ext cx="5941574" cy="3075571"/>
            </a:xfrm>
            <a:custGeom>
              <a:avLst/>
              <a:gdLst/>
              <a:ahLst/>
              <a:cxnLst/>
              <a:rect r="r" b="b" t="t" l="l"/>
              <a:pathLst>
                <a:path h="3075571" w="5941574">
                  <a:moveTo>
                    <a:pt x="26743" y="0"/>
                  </a:moveTo>
                  <a:lnTo>
                    <a:pt x="5914831" y="0"/>
                  </a:lnTo>
                  <a:cubicBezTo>
                    <a:pt x="5921924" y="0"/>
                    <a:pt x="5928726" y="2818"/>
                    <a:pt x="5933741" y="7833"/>
                  </a:cubicBezTo>
                  <a:cubicBezTo>
                    <a:pt x="5938756" y="12848"/>
                    <a:pt x="5941574" y="19650"/>
                    <a:pt x="5941574" y="26743"/>
                  </a:cubicBezTo>
                  <a:lnTo>
                    <a:pt x="5941574" y="3048827"/>
                  </a:lnTo>
                  <a:cubicBezTo>
                    <a:pt x="5941574" y="3055920"/>
                    <a:pt x="5938756" y="3062722"/>
                    <a:pt x="5933741" y="3067738"/>
                  </a:cubicBezTo>
                  <a:cubicBezTo>
                    <a:pt x="5928726" y="3072753"/>
                    <a:pt x="5921924" y="3075571"/>
                    <a:pt x="5914831" y="3075571"/>
                  </a:cubicBezTo>
                  <a:lnTo>
                    <a:pt x="26743" y="3075571"/>
                  </a:lnTo>
                  <a:cubicBezTo>
                    <a:pt x="19650" y="3075571"/>
                    <a:pt x="12848" y="3072753"/>
                    <a:pt x="7833" y="3067738"/>
                  </a:cubicBezTo>
                  <a:cubicBezTo>
                    <a:pt x="2818" y="3062722"/>
                    <a:pt x="0" y="3055920"/>
                    <a:pt x="0" y="3048827"/>
                  </a:cubicBezTo>
                  <a:lnTo>
                    <a:pt x="0" y="26743"/>
                  </a:lnTo>
                  <a:cubicBezTo>
                    <a:pt x="0" y="19650"/>
                    <a:pt x="2818" y="12848"/>
                    <a:pt x="7833" y="7833"/>
                  </a:cubicBezTo>
                  <a:cubicBezTo>
                    <a:pt x="12848" y="2818"/>
                    <a:pt x="19650" y="0"/>
                    <a:pt x="26743" y="0"/>
                  </a:cubicBezTo>
                  <a:close/>
                </a:path>
              </a:pathLst>
            </a:custGeom>
            <a:solidFill>
              <a:srgbClr val="B3C7CC">
                <a:alpha val="17647"/>
              </a:srgbClr>
            </a:solidFill>
            <a:ln w="57150" cap="rnd">
              <a:solidFill>
                <a:srgbClr val="FFFFFF">
                  <a:alpha val="17647"/>
                </a:srgbClr>
              </a:solidFill>
              <a:prstDash val="solid"/>
              <a:round/>
            </a:ln>
          </p:spPr>
        </p:sp>
        <p:sp>
          <p:nvSpPr>
            <p:cNvPr name="TextBox 4" id="4"/>
            <p:cNvSpPr txBox="true"/>
            <p:nvPr/>
          </p:nvSpPr>
          <p:spPr>
            <a:xfrm>
              <a:off x="0" y="-95250"/>
              <a:ext cx="5941574" cy="3170821"/>
            </a:xfrm>
            <a:prstGeom prst="rect">
              <a:avLst/>
            </a:prstGeom>
          </p:spPr>
          <p:txBody>
            <a:bodyPr anchor="ctr" rtlCol="false" tIns="43190" lIns="43190" bIns="43190" rIns="43190"/>
            <a:lstStyle/>
            <a:p>
              <a:pPr algn="ctr" marL="0" indent="0" lvl="0">
                <a:lnSpc>
                  <a:spcPts val="3706"/>
                </a:lnSpc>
                <a:spcBef>
                  <a:spcPct val="0"/>
                </a:spcBef>
              </a:pPr>
            </a:p>
          </p:txBody>
        </p:sp>
      </p:grpSp>
      <p:sp>
        <p:nvSpPr>
          <p:cNvPr name="Freeform 5" id="5"/>
          <p:cNvSpPr/>
          <p:nvPr/>
        </p:nvSpPr>
        <p:spPr>
          <a:xfrm flipH="false" flipV="false" rot="0">
            <a:off x="473673" y="471692"/>
            <a:ext cx="6022485" cy="1187969"/>
          </a:xfrm>
          <a:custGeom>
            <a:avLst/>
            <a:gdLst/>
            <a:ahLst/>
            <a:cxnLst/>
            <a:rect r="r" b="b" t="t" l="l"/>
            <a:pathLst>
              <a:path h="1187969" w="6022485">
                <a:moveTo>
                  <a:pt x="0" y="0"/>
                </a:moveTo>
                <a:lnTo>
                  <a:pt x="6022485" y="0"/>
                </a:lnTo>
                <a:lnTo>
                  <a:pt x="6022485" y="1187969"/>
                </a:lnTo>
                <a:lnTo>
                  <a:pt x="0" y="1187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91495" y="464839"/>
            <a:ext cx="5704663" cy="1081660"/>
          </a:xfrm>
          <a:prstGeom prst="rect">
            <a:avLst/>
          </a:prstGeom>
        </p:spPr>
        <p:txBody>
          <a:bodyPr anchor="t" rtlCol="false" tIns="0" lIns="0" bIns="0" rIns="0">
            <a:spAutoFit/>
          </a:bodyPr>
          <a:lstStyle/>
          <a:p>
            <a:pPr algn="l">
              <a:lnSpc>
                <a:spcPts val="8567"/>
              </a:lnSpc>
            </a:pPr>
            <a:r>
              <a:rPr lang="en-US" sz="6799" b="true">
                <a:solidFill>
                  <a:srgbClr val="FBB03F"/>
                </a:solidFill>
                <a:latin typeface="Roboto Bold"/>
                <a:ea typeface="Roboto Bold"/>
                <a:cs typeface="Roboto Bold"/>
                <a:sym typeface="Roboto Bold"/>
              </a:rPr>
              <a:t>Future works</a:t>
            </a:r>
          </a:p>
        </p:txBody>
      </p:sp>
      <p:sp>
        <p:nvSpPr>
          <p:cNvPr name="TextBox 7" id="7"/>
          <p:cNvSpPr txBox="true"/>
          <p:nvPr/>
        </p:nvSpPr>
        <p:spPr>
          <a:xfrm rot="0">
            <a:off x="791495" y="2222051"/>
            <a:ext cx="14799034" cy="4623697"/>
          </a:xfrm>
          <a:prstGeom prst="rect">
            <a:avLst/>
          </a:prstGeom>
        </p:spPr>
        <p:txBody>
          <a:bodyPr anchor="t" rtlCol="false" tIns="0" lIns="0" bIns="0" rIns="0">
            <a:spAutoFit/>
          </a:bodyPr>
          <a:lstStyle/>
          <a:p>
            <a:pPr algn="l" marL="603945" indent="-301972" lvl="1">
              <a:lnSpc>
                <a:spcPts val="6993"/>
              </a:lnSpc>
              <a:buFont typeface="Arial"/>
              <a:buChar char="•"/>
            </a:pPr>
            <a:r>
              <a:rPr lang="en-US" sz="2797">
                <a:solidFill>
                  <a:srgbClr val="F0CE9B"/>
                </a:solidFill>
                <a:latin typeface="Montserrat"/>
                <a:ea typeface="Montserrat"/>
                <a:cs typeface="Montserrat"/>
                <a:sym typeface="Montserrat"/>
              </a:rPr>
              <a:t>Add progress bar and Handle Progress Tracking System requirement</a:t>
            </a:r>
          </a:p>
          <a:p>
            <a:pPr algn="l" marL="603945" indent="-301972" lvl="1">
              <a:lnSpc>
                <a:spcPts val="6993"/>
              </a:lnSpc>
              <a:buFont typeface="Arial"/>
              <a:buChar char="•"/>
            </a:pPr>
            <a:r>
              <a:rPr lang="en-US" sz="2797">
                <a:solidFill>
                  <a:srgbClr val="FFFFFF"/>
                </a:solidFill>
                <a:latin typeface="Montserrat"/>
                <a:ea typeface="Montserrat"/>
                <a:cs typeface="Montserrat"/>
                <a:sym typeface="Montserrat"/>
              </a:rPr>
              <a:t>work on instructor dashboard</a:t>
            </a:r>
          </a:p>
          <a:p>
            <a:pPr algn="l" marL="603945" indent="-301972" lvl="1">
              <a:lnSpc>
                <a:spcPts val="6993"/>
              </a:lnSpc>
              <a:buFont typeface="Arial"/>
              <a:buChar char="•"/>
            </a:pPr>
            <a:r>
              <a:rPr lang="en-US" sz="2797">
                <a:solidFill>
                  <a:srgbClr val="FFFFFF"/>
                </a:solidFill>
                <a:latin typeface="Montserrat"/>
                <a:ea typeface="Montserrat"/>
                <a:cs typeface="Montserrat"/>
                <a:sym typeface="Montserrat"/>
              </a:rPr>
              <a:t>Add more features Like rating and Receive certificate after finish course</a:t>
            </a:r>
          </a:p>
          <a:p>
            <a:pPr algn="l">
              <a:lnSpc>
                <a:spcPts val="3766"/>
              </a:lnSpc>
            </a:pPr>
          </a:p>
          <a:p>
            <a:pPr algn="l">
              <a:lnSpc>
                <a:spcPts val="3766"/>
              </a:lnSpc>
            </a:pPr>
          </a:p>
          <a:p>
            <a:pPr algn="l">
              <a:lnSpc>
                <a:spcPts val="3766"/>
              </a:lnSpc>
            </a:pPr>
          </a:p>
          <a:p>
            <a:pPr algn="l">
              <a:lnSpc>
                <a:spcPts val="3766"/>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 t="0" r="-335" b="0"/>
            </a:stretch>
          </a:blipFill>
        </p:spPr>
      </p:sp>
      <p:sp>
        <p:nvSpPr>
          <p:cNvPr name="AutoShape 3" id="3"/>
          <p:cNvSpPr/>
          <p:nvPr/>
        </p:nvSpPr>
        <p:spPr>
          <a:xfrm rot="0">
            <a:off x="5010124" y="6098753"/>
            <a:ext cx="964969" cy="0"/>
          </a:xfrm>
          <a:prstGeom prst="line">
            <a:avLst/>
          </a:prstGeom>
          <a:ln cap="flat" w="76200">
            <a:solidFill>
              <a:srgbClr val="FF9C07"/>
            </a:solidFill>
            <a:prstDash val="solid"/>
            <a:headEnd type="none" len="sm" w="sm"/>
            <a:tailEnd type="none" len="sm" w="sm"/>
          </a:ln>
        </p:spPr>
      </p:sp>
      <p:sp>
        <p:nvSpPr>
          <p:cNvPr name="AutoShape 4" id="4"/>
          <p:cNvSpPr/>
          <p:nvPr/>
        </p:nvSpPr>
        <p:spPr>
          <a:xfrm rot="0">
            <a:off x="5975093" y="6098753"/>
            <a:ext cx="964969" cy="0"/>
          </a:xfrm>
          <a:prstGeom prst="line">
            <a:avLst/>
          </a:prstGeom>
          <a:ln cap="flat" w="76200">
            <a:solidFill>
              <a:srgbClr val="FFFFFF"/>
            </a:solidFill>
            <a:prstDash val="solid"/>
            <a:headEnd type="none" len="sm" w="sm"/>
            <a:tailEnd type="none" len="sm" w="sm"/>
          </a:ln>
        </p:spPr>
      </p:sp>
      <p:sp>
        <p:nvSpPr>
          <p:cNvPr name="TextBox 5" id="5"/>
          <p:cNvSpPr txBox="true"/>
          <p:nvPr/>
        </p:nvSpPr>
        <p:spPr>
          <a:xfrm rot="0">
            <a:off x="4943449" y="3789785"/>
            <a:ext cx="5249420" cy="1882788"/>
          </a:xfrm>
          <a:prstGeom prst="rect">
            <a:avLst/>
          </a:prstGeom>
        </p:spPr>
        <p:txBody>
          <a:bodyPr anchor="t" rtlCol="false" tIns="0" lIns="0" bIns="0" rIns="0">
            <a:spAutoFit/>
          </a:bodyPr>
          <a:lstStyle/>
          <a:p>
            <a:pPr algn="l">
              <a:lnSpc>
                <a:spcPts val="15399"/>
              </a:lnSpc>
            </a:pPr>
            <a:r>
              <a:rPr lang="en-US" b="true" sz="10999" spc="406">
                <a:solidFill>
                  <a:srgbClr val="FFFFFF"/>
                </a:solidFill>
                <a:latin typeface="Roboto Bold"/>
                <a:ea typeface="Roboto Bold"/>
                <a:cs typeface="Roboto Bold"/>
                <a:sym typeface="Roboto Bold"/>
              </a:rPr>
              <a:t>THANK</a:t>
            </a:r>
          </a:p>
        </p:txBody>
      </p:sp>
      <p:sp>
        <p:nvSpPr>
          <p:cNvPr name="TextBox 6" id="6"/>
          <p:cNvSpPr txBox="true"/>
          <p:nvPr/>
        </p:nvSpPr>
        <p:spPr>
          <a:xfrm rot="0">
            <a:off x="10192868" y="3789785"/>
            <a:ext cx="3151683" cy="1882788"/>
          </a:xfrm>
          <a:prstGeom prst="rect">
            <a:avLst/>
          </a:prstGeom>
        </p:spPr>
        <p:txBody>
          <a:bodyPr anchor="t" rtlCol="false" tIns="0" lIns="0" bIns="0" rIns="0">
            <a:spAutoFit/>
          </a:bodyPr>
          <a:lstStyle/>
          <a:p>
            <a:pPr algn="l">
              <a:lnSpc>
                <a:spcPts val="15399"/>
              </a:lnSpc>
            </a:pPr>
            <a:r>
              <a:rPr lang="en-US" b="true" sz="10999" spc="406">
                <a:solidFill>
                  <a:srgbClr val="FF9C07"/>
                </a:solidFill>
                <a:latin typeface="Roboto Bold"/>
                <a:ea typeface="Roboto Bold"/>
                <a:cs typeface="Roboto Bold"/>
                <a:sym typeface="Roboto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false" flipV="false" rot="0">
            <a:off x="473673" y="471692"/>
            <a:ext cx="6022485" cy="1187969"/>
          </a:xfrm>
          <a:custGeom>
            <a:avLst/>
            <a:gdLst/>
            <a:ahLst/>
            <a:cxnLst/>
            <a:rect r="r" b="b" t="t" l="l"/>
            <a:pathLst>
              <a:path h="1187969" w="6022485">
                <a:moveTo>
                  <a:pt x="0" y="0"/>
                </a:moveTo>
                <a:lnTo>
                  <a:pt x="6022485" y="0"/>
                </a:lnTo>
                <a:lnTo>
                  <a:pt x="6022485" y="1187969"/>
                </a:lnTo>
                <a:lnTo>
                  <a:pt x="0" y="1187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1495" y="464839"/>
            <a:ext cx="5386840" cy="1154050"/>
          </a:xfrm>
          <a:prstGeom prst="rect">
            <a:avLst/>
          </a:prstGeom>
        </p:spPr>
        <p:txBody>
          <a:bodyPr anchor="t" rtlCol="false" tIns="0" lIns="0" bIns="0" rIns="0">
            <a:spAutoFit/>
          </a:bodyPr>
          <a:lstStyle/>
          <a:p>
            <a:pPr algn="l">
              <a:lnSpc>
                <a:spcPts val="9197"/>
              </a:lnSpc>
            </a:pPr>
            <a:r>
              <a:rPr lang="en-US" sz="7299" b="true">
                <a:solidFill>
                  <a:srgbClr val="FBB03F"/>
                </a:solidFill>
                <a:latin typeface="Roboto Bold"/>
                <a:ea typeface="Roboto Bold"/>
                <a:cs typeface="Roboto Bold"/>
                <a:sym typeface="Roboto Bold"/>
              </a:rPr>
              <a:t>Content List</a:t>
            </a:r>
          </a:p>
        </p:txBody>
      </p:sp>
      <p:sp>
        <p:nvSpPr>
          <p:cNvPr name="Freeform 4" id="4"/>
          <p:cNvSpPr/>
          <p:nvPr/>
        </p:nvSpPr>
        <p:spPr>
          <a:xfrm flipH="true" flipV="false" rot="0">
            <a:off x="9972025" y="-689117"/>
            <a:ext cx="11790472" cy="7472212"/>
          </a:xfrm>
          <a:custGeom>
            <a:avLst/>
            <a:gdLst/>
            <a:ahLst/>
            <a:cxnLst/>
            <a:rect r="r" b="b" t="t" l="l"/>
            <a:pathLst>
              <a:path h="7472212" w="11790472">
                <a:moveTo>
                  <a:pt x="11790473" y="0"/>
                </a:moveTo>
                <a:lnTo>
                  <a:pt x="0" y="0"/>
                </a:lnTo>
                <a:lnTo>
                  <a:pt x="0" y="7472211"/>
                </a:lnTo>
                <a:lnTo>
                  <a:pt x="11790473" y="7472211"/>
                </a:lnTo>
                <a:lnTo>
                  <a:pt x="11790473"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17697" y="2193197"/>
            <a:ext cx="10458113" cy="7301613"/>
          </a:xfrm>
          <a:prstGeom prst="rect">
            <a:avLst/>
          </a:prstGeom>
        </p:spPr>
        <p:txBody>
          <a:bodyPr anchor="t" rtlCol="false" tIns="0" lIns="0" bIns="0" rIns="0">
            <a:spAutoFit/>
          </a:bodyPr>
          <a:lstStyle/>
          <a:p>
            <a:pPr algn="l" marL="993136" indent="-496568" lvl="1">
              <a:lnSpc>
                <a:spcPts val="9751"/>
              </a:lnSpc>
              <a:buFont typeface="Arial"/>
              <a:buChar char="•"/>
            </a:pPr>
            <a:r>
              <a:rPr lang="en-US" b="true" sz="4599">
                <a:solidFill>
                  <a:srgbClr val="FFFFFF"/>
                </a:solidFill>
                <a:latin typeface="Roboto Bold"/>
                <a:ea typeface="Roboto Bold"/>
                <a:cs typeface="Roboto Bold"/>
                <a:sym typeface="Roboto Bold"/>
              </a:rPr>
              <a:t>Application Business Solution</a:t>
            </a:r>
          </a:p>
          <a:p>
            <a:pPr algn="l" marL="993136" indent="-496568" lvl="1">
              <a:lnSpc>
                <a:spcPts val="9751"/>
              </a:lnSpc>
              <a:buFont typeface="Arial"/>
              <a:buChar char="•"/>
            </a:pPr>
            <a:r>
              <a:rPr lang="en-US" b="true" sz="4599">
                <a:solidFill>
                  <a:srgbClr val="FFFFFF"/>
                </a:solidFill>
                <a:latin typeface="Roboto Bold"/>
                <a:ea typeface="Roboto Bold"/>
                <a:cs typeface="Roboto Bold"/>
                <a:sym typeface="Roboto Bold"/>
              </a:rPr>
              <a:t>Database Design</a:t>
            </a:r>
          </a:p>
          <a:p>
            <a:pPr algn="l" marL="993136" indent="-496568" lvl="1">
              <a:lnSpc>
                <a:spcPts val="9751"/>
              </a:lnSpc>
              <a:buFont typeface="Arial"/>
              <a:buChar char="•"/>
            </a:pPr>
            <a:r>
              <a:rPr lang="en-US" b="true" sz="4599">
                <a:solidFill>
                  <a:srgbClr val="FFFFFF"/>
                </a:solidFill>
                <a:latin typeface="Roboto Bold"/>
                <a:ea typeface="Roboto Bold"/>
                <a:cs typeface="Roboto Bold"/>
                <a:sym typeface="Roboto Bold"/>
              </a:rPr>
              <a:t>Software Architecture</a:t>
            </a:r>
          </a:p>
          <a:p>
            <a:pPr algn="l" marL="993136" indent="-496568" lvl="1">
              <a:lnSpc>
                <a:spcPts val="9751"/>
              </a:lnSpc>
              <a:buFont typeface="Arial"/>
              <a:buChar char="•"/>
            </a:pPr>
            <a:r>
              <a:rPr lang="en-US" b="true" sz="4599">
                <a:solidFill>
                  <a:srgbClr val="FFFFFF"/>
                </a:solidFill>
                <a:latin typeface="Roboto Bold"/>
                <a:ea typeface="Roboto Bold"/>
                <a:cs typeface="Roboto Bold"/>
                <a:sym typeface="Roboto Bold"/>
              </a:rPr>
              <a:t>Application Users</a:t>
            </a:r>
          </a:p>
          <a:p>
            <a:pPr algn="l" marL="993136" indent="-496568" lvl="1">
              <a:lnSpc>
                <a:spcPts val="9751"/>
              </a:lnSpc>
              <a:buFont typeface="Arial"/>
              <a:buChar char="•"/>
            </a:pPr>
            <a:r>
              <a:rPr lang="en-US" b="true" sz="4599">
                <a:solidFill>
                  <a:srgbClr val="FFFFFF"/>
                </a:solidFill>
                <a:latin typeface="Roboto Bold"/>
                <a:ea typeface="Roboto Bold"/>
                <a:cs typeface="Roboto Bold"/>
                <a:sym typeface="Roboto Bold"/>
              </a:rPr>
              <a:t>Functional Requirements &amp; Demo</a:t>
            </a:r>
          </a:p>
          <a:p>
            <a:pPr algn="l" marL="993136" indent="-496568" lvl="1">
              <a:lnSpc>
                <a:spcPts val="9751"/>
              </a:lnSpc>
              <a:buFont typeface="Arial"/>
              <a:buChar char="•"/>
            </a:pPr>
            <a:r>
              <a:rPr lang="en-US" b="true" sz="4599">
                <a:solidFill>
                  <a:srgbClr val="FFFFFF"/>
                </a:solidFill>
                <a:latin typeface="Roboto Bold"/>
                <a:ea typeface="Roboto Bold"/>
                <a:cs typeface="Roboto Bold"/>
                <a:sym typeface="Roboto Bold"/>
              </a:rPr>
              <a:t>Future Works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810" t="0" r="-10810" b="0"/>
            </a:stretch>
          </a:blipFill>
        </p:spPr>
      </p:sp>
      <p:grpSp>
        <p:nvGrpSpPr>
          <p:cNvPr name="Group 3" id="3"/>
          <p:cNvGrpSpPr/>
          <p:nvPr/>
        </p:nvGrpSpPr>
        <p:grpSpPr>
          <a:xfrm rot="0">
            <a:off x="0" y="0"/>
            <a:ext cx="1028700" cy="1028700"/>
            <a:chOff x="0" y="0"/>
            <a:chExt cx="270933" cy="270933"/>
          </a:xfrm>
        </p:grpSpPr>
        <p:sp>
          <p:nvSpPr>
            <p:cNvPr name="Freeform 4" id="4"/>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9C07"/>
            </a:solidFill>
          </p:spPr>
        </p:sp>
        <p:sp>
          <p:nvSpPr>
            <p:cNvPr name="TextBox 5" id="5"/>
            <p:cNvSpPr txBox="true"/>
            <p:nvPr/>
          </p:nvSpPr>
          <p:spPr>
            <a:xfrm>
              <a:off x="0" y="-57150"/>
              <a:ext cx="270933" cy="32808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3811643" y="2250998"/>
            <a:ext cx="10664715" cy="4852445"/>
            <a:chOff x="0" y="0"/>
            <a:chExt cx="14219620" cy="6469927"/>
          </a:xfrm>
        </p:grpSpPr>
        <p:sp>
          <p:nvSpPr>
            <p:cNvPr name="Freeform 7" id="7"/>
            <p:cNvSpPr/>
            <p:nvPr/>
          </p:nvSpPr>
          <p:spPr>
            <a:xfrm flipH="false" flipV="false" rot="0">
              <a:off x="0" y="0"/>
              <a:ext cx="14219620" cy="6469927"/>
            </a:xfrm>
            <a:custGeom>
              <a:avLst/>
              <a:gdLst/>
              <a:ahLst/>
              <a:cxnLst/>
              <a:rect r="r" b="b" t="t" l="l"/>
              <a:pathLst>
                <a:path h="6469927" w="14219620">
                  <a:moveTo>
                    <a:pt x="0" y="0"/>
                  </a:moveTo>
                  <a:lnTo>
                    <a:pt x="14219620" y="0"/>
                  </a:lnTo>
                  <a:lnTo>
                    <a:pt x="14219620" y="6469927"/>
                  </a:lnTo>
                  <a:lnTo>
                    <a:pt x="0" y="64699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61773" y="2846204"/>
              <a:ext cx="13296073" cy="1220597"/>
            </a:xfrm>
            <a:prstGeom prst="rect">
              <a:avLst/>
            </a:prstGeom>
          </p:spPr>
          <p:txBody>
            <a:bodyPr anchor="t" rtlCol="false" tIns="0" lIns="0" bIns="0" rIns="0">
              <a:spAutoFit/>
            </a:bodyPr>
            <a:lstStyle/>
            <a:p>
              <a:pPr algn="l">
                <a:lnSpc>
                  <a:spcPts val="7307"/>
                </a:lnSpc>
              </a:pPr>
              <a:r>
                <a:rPr lang="en-US" sz="5799" b="true">
                  <a:solidFill>
                    <a:srgbClr val="FF9C07"/>
                  </a:solidFill>
                  <a:latin typeface="Roboto Bold"/>
                  <a:ea typeface="Roboto Bold"/>
                  <a:cs typeface="Roboto Bold"/>
                  <a:sym typeface="Roboto Bold"/>
                </a:rPr>
                <a:t>Application Business Solution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grpSp>
        <p:nvGrpSpPr>
          <p:cNvPr name="Group 2" id="2"/>
          <p:cNvGrpSpPr/>
          <p:nvPr/>
        </p:nvGrpSpPr>
        <p:grpSpPr>
          <a:xfrm rot="0">
            <a:off x="473673" y="298145"/>
            <a:ext cx="17126836" cy="9571922"/>
            <a:chOff x="0" y="0"/>
            <a:chExt cx="4510772" cy="2521000"/>
          </a:xfrm>
        </p:grpSpPr>
        <p:sp>
          <p:nvSpPr>
            <p:cNvPr name="Freeform 3" id="3"/>
            <p:cNvSpPr/>
            <p:nvPr/>
          </p:nvSpPr>
          <p:spPr>
            <a:xfrm flipH="false" flipV="false" rot="0">
              <a:off x="0" y="0"/>
              <a:ext cx="4510772" cy="2521000"/>
            </a:xfrm>
            <a:custGeom>
              <a:avLst/>
              <a:gdLst/>
              <a:ahLst/>
              <a:cxnLst/>
              <a:rect r="r" b="b" t="t" l="l"/>
              <a:pathLst>
                <a:path h="2521000" w="4510772">
                  <a:moveTo>
                    <a:pt x="23054" y="0"/>
                  </a:moveTo>
                  <a:lnTo>
                    <a:pt x="4487718" y="0"/>
                  </a:lnTo>
                  <a:cubicBezTo>
                    <a:pt x="4493832" y="0"/>
                    <a:pt x="4499696" y="2429"/>
                    <a:pt x="4504019" y="6752"/>
                  </a:cubicBezTo>
                  <a:cubicBezTo>
                    <a:pt x="4508343" y="11076"/>
                    <a:pt x="4510772" y="16940"/>
                    <a:pt x="4510772" y="23054"/>
                  </a:cubicBezTo>
                  <a:lnTo>
                    <a:pt x="4510772" y="2497946"/>
                  </a:lnTo>
                  <a:cubicBezTo>
                    <a:pt x="4510772" y="2504061"/>
                    <a:pt x="4508343" y="2509925"/>
                    <a:pt x="4504019" y="2514248"/>
                  </a:cubicBezTo>
                  <a:cubicBezTo>
                    <a:pt x="4499696" y="2518571"/>
                    <a:pt x="4493832" y="2521000"/>
                    <a:pt x="4487718" y="2521000"/>
                  </a:cubicBezTo>
                  <a:lnTo>
                    <a:pt x="23054" y="2521000"/>
                  </a:lnTo>
                  <a:cubicBezTo>
                    <a:pt x="16940" y="2521000"/>
                    <a:pt x="11076" y="2518571"/>
                    <a:pt x="6752" y="2514248"/>
                  </a:cubicBezTo>
                  <a:cubicBezTo>
                    <a:pt x="2429" y="2509925"/>
                    <a:pt x="0" y="2504061"/>
                    <a:pt x="0" y="2497946"/>
                  </a:cubicBezTo>
                  <a:lnTo>
                    <a:pt x="0" y="23054"/>
                  </a:lnTo>
                  <a:cubicBezTo>
                    <a:pt x="0" y="16940"/>
                    <a:pt x="2429" y="11076"/>
                    <a:pt x="6752" y="6752"/>
                  </a:cubicBezTo>
                  <a:cubicBezTo>
                    <a:pt x="11076" y="2429"/>
                    <a:pt x="16940" y="0"/>
                    <a:pt x="23054" y="0"/>
                  </a:cubicBezTo>
                  <a:close/>
                </a:path>
              </a:pathLst>
            </a:custGeom>
            <a:solidFill>
              <a:srgbClr val="B3C7CC">
                <a:alpha val="12941"/>
              </a:srgbClr>
            </a:solidFill>
          </p:spPr>
        </p:sp>
        <p:sp>
          <p:nvSpPr>
            <p:cNvPr name="TextBox 4" id="4"/>
            <p:cNvSpPr txBox="true"/>
            <p:nvPr/>
          </p:nvSpPr>
          <p:spPr>
            <a:xfrm>
              <a:off x="0" y="-57150"/>
              <a:ext cx="4510772" cy="25781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473673" y="397739"/>
            <a:ext cx="6397392" cy="1261921"/>
            <a:chOff x="0" y="0"/>
            <a:chExt cx="8529856" cy="1682562"/>
          </a:xfrm>
        </p:grpSpPr>
        <p:sp>
          <p:nvSpPr>
            <p:cNvPr name="Freeform 6" id="6"/>
            <p:cNvSpPr/>
            <p:nvPr/>
          </p:nvSpPr>
          <p:spPr>
            <a:xfrm flipH="false" flipV="false" rot="0">
              <a:off x="0" y="0"/>
              <a:ext cx="8529856" cy="1682562"/>
            </a:xfrm>
            <a:custGeom>
              <a:avLst/>
              <a:gdLst/>
              <a:ahLst/>
              <a:cxnLst/>
              <a:rect r="r" b="b" t="t" l="l"/>
              <a:pathLst>
                <a:path h="1682562" w="8529856">
                  <a:moveTo>
                    <a:pt x="0" y="0"/>
                  </a:moveTo>
                  <a:lnTo>
                    <a:pt x="8529856" y="0"/>
                  </a:lnTo>
                  <a:lnTo>
                    <a:pt x="8529856" y="1682562"/>
                  </a:lnTo>
                  <a:lnTo>
                    <a:pt x="0" y="1682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60453" y="347124"/>
              <a:ext cx="8069403" cy="959739"/>
            </a:xfrm>
            <a:prstGeom prst="rect">
              <a:avLst/>
            </a:prstGeom>
          </p:spPr>
          <p:txBody>
            <a:bodyPr anchor="t" rtlCol="false" tIns="0" lIns="0" bIns="0" rIns="0">
              <a:spAutoFit/>
            </a:bodyPr>
            <a:lstStyle/>
            <a:p>
              <a:pPr algn="l">
                <a:lnSpc>
                  <a:spcPts val="5795"/>
                </a:lnSpc>
              </a:pPr>
              <a:r>
                <a:rPr lang="en-US" sz="4599" b="true">
                  <a:solidFill>
                    <a:srgbClr val="FBB03F"/>
                  </a:solidFill>
                  <a:latin typeface="Roboto Bold"/>
                  <a:ea typeface="Roboto Bold"/>
                  <a:cs typeface="Roboto Bold"/>
                  <a:sym typeface="Roboto Bold"/>
                </a:rPr>
                <a:t>Problem :</a:t>
              </a:r>
            </a:p>
          </p:txBody>
        </p:sp>
      </p:grpSp>
      <p:grpSp>
        <p:nvGrpSpPr>
          <p:cNvPr name="Group 8" id="8"/>
          <p:cNvGrpSpPr/>
          <p:nvPr/>
        </p:nvGrpSpPr>
        <p:grpSpPr>
          <a:xfrm rot="0">
            <a:off x="473673" y="5840545"/>
            <a:ext cx="6397392" cy="1261921"/>
            <a:chOff x="0" y="0"/>
            <a:chExt cx="8529856" cy="1682562"/>
          </a:xfrm>
        </p:grpSpPr>
        <p:sp>
          <p:nvSpPr>
            <p:cNvPr name="Freeform 9" id="9"/>
            <p:cNvSpPr/>
            <p:nvPr/>
          </p:nvSpPr>
          <p:spPr>
            <a:xfrm flipH="false" flipV="false" rot="0">
              <a:off x="0" y="0"/>
              <a:ext cx="8529856" cy="1682562"/>
            </a:xfrm>
            <a:custGeom>
              <a:avLst/>
              <a:gdLst/>
              <a:ahLst/>
              <a:cxnLst/>
              <a:rect r="r" b="b" t="t" l="l"/>
              <a:pathLst>
                <a:path h="1682562" w="8529856">
                  <a:moveTo>
                    <a:pt x="0" y="0"/>
                  </a:moveTo>
                  <a:lnTo>
                    <a:pt x="8529856" y="0"/>
                  </a:lnTo>
                  <a:lnTo>
                    <a:pt x="8529856" y="1682562"/>
                  </a:lnTo>
                  <a:lnTo>
                    <a:pt x="0" y="1682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60453" y="347124"/>
              <a:ext cx="8069403" cy="959739"/>
            </a:xfrm>
            <a:prstGeom prst="rect">
              <a:avLst/>
            </a:prstGeom>
          </p:spPr>
          <p:txBody>
            <a:bodyPr anchor="t" rtlCol="false" tIns="0" lIns="0" bIns="0" rIns="0">
              <a:spAutoFit/>
            </a:bodyPr>
            <a:lstStyle/>
            <a:p>
              <a:pPr algn="l">
                <a:lnSpc>
                  <a:spcPts val="5795"/>
                </a:lnSpc>
              </a:pPr>
              <a:r>
                <a:rPr lang="en-US" sz="4599" b="true">
                  <a:solidFill>
                    <a:srgbClr val="FBB03F"/>
                  </a:solidFill>
                  <a:latin typeface="Roboto Bold"/>
                  <a:ea typeface="Roboto Bold"/>
                  <a:cs typeface="Roboto Bold"/>
                  <a:sym typeface="Roboto Bold"/>
                </a:rPr>
                <a:t>Solution Overview:</a:t>
              </a:r>
            </a:p>
          </p:txBody>
        </p:sp>
      </p:grpSp>
      <p:sp>
        <p:nvSpPr>
          <p:cNvPr name="TextBox 11" id="11"/>
          <p:cNvSpPr txBox="true"/>
          <p:nvPr/>
        </p:nvSpPr>
        <p:spPr>
          <a:xfrm rot="0">
            <a:off x="235971" y="1976441"/>
            <a:ext cx="11039932" cy="3307276"/>
          </a:xfrm>
          <a:prstGeom prst="rect">
            <a:avLst/>
          </a:prstGeom>
        </p:spPr>
        <p:txBody>
          <a:bodyPr anchor="t" rtlCol="false" tIns="0" lIns="0" bIns="0" rIns="0">
            <a:spAutoFit/>
          </a:bodyPr>
          <a:lstStyle/>
          <a:p>
            <a:pPr algn="l" marL="818754" indent="-409377" lvl="1">
              <a:lnSpc>
                <a:spcPts val="5309"/>
              </a:lnSpc>
              <a:buAutoNum type="arabicPeriod" startAt="1"/>
            </a:pPr>
            <a:r>
              <a:rPr lang="en-US" sz="3792">
                <a:solidFill>
                  <a:srgbClr val="D3A479"/>
                </a:solidFill>
                <a:latin typeface="Roboto"/>
                <a:ea typeface="Roboto"/>
                <a:cs typeface="Roboto"/>
                <a:sym typeface="Roboto"/>
              </a:rPr>
              <a:t>Limitations of Offline Learning</a:t>
            </a:r>
          </a:p>
          <a:p>
            <a:pPr algn="l" marL="602860" indent="-301430" lvl="1">
              <a:lnSpc>
                <a:spcPts val="3909"/>
              </a:lnSpc>
              <a:buFont typeface="Arial"/>
              <a:buChar char="•"/>
            </a:pPr>
            <a:r>
              <a:rPr lang="en-US" sz="2792">
                <a:solidFill>
                  <a:srgbClr val="FFFFFF"/>
                </a:solidFill>
                <a:latin typeface="Roboto"/>
                <a:ea typeface="Roboto"/>
                <a:cs typeface="Roboto"/>
                <a:sym typeface="Roboto"/>
              </a:rPr>
              <a:t>Fixed Schedules</a:t>
            </a:r>
            <a:r>
              <a:rPr lang="en-US" sz="2792">
                <a:solidFill>
                  <a:srgbClr val="FFFFFF"/>
                </a:solidFill>
                <a:latin typeface="Roboto"/>
                <a:ea typeface="Roboto"/>
                <a:cs typeface="Roboto"/>
                <a:sym typeface="Roboto"/>
              </a:rPr>
              <a:t> </a:t>
            </a:r>
          </a:p>
          <a:p>
            <a:pPr algn="l" marL="602860" indent="-301430" lvl="1">
              <a:lnSpc>
                <a:spcPts val="3909"/>
              </a:lnSpc>
              <a:buFont typeface="Arial"/>
              <a:buChar char="•"/>
            </a:pPr>
            <a:r>
              <a:rPr lang="en-US" sz="2792">
                <a:solidFill>
                  <a:srgbClr val="FFFFFF"/>
                </a:solidFill>
                <a:latin typeface="Roboto"/>
                <a:ea typeface="Roboto"/>
                <a:cs typeface="Roboto"/>
                <a:sym typeface="Roboto"/>
              </a:rPr>
              <a:t>Higher Costs</a:t>
            </a:r>
          </a:p>
          <a:p>
            <a:pPr algn="l" marL="602860" indent="-301430" lvl="1">
              <a:lnSpc>
                <a:spcPts val="3909"/>
              </a:lnSpc>
              <a:buFont typeface="Arial"/>
              <a:buChar char="•"/>
            </a:pPr>
            <a:r>
              <a:rPr lang="en-US" sz="2792">
                <a:solidFill>
                  <a:srgbClr val="FFFFFF"/>
                </a:solidFill>
                <a:latin typeface="Roboto"/>
                <a:ea typeface="Roboto"/>
                <a:cs typeface="Roboto"/>
                <a:sym typeface="Roboto"/>
              </a:rPr>
              <a:t>geographical restrictions</a:t>
            </a:r>
          </a:p>
          <a:p>
            <a:pPr algn="l" marL="818754" indent="-409377" lvl="1">
              <a:lnSpc>
                <a:spcPts val="5309"/>
              </a:lnSpc>
              <a:buAutoNum type="arabicPeriod" startAt="1"/>
            </a:pPr>
            <a:r>
              <a:rPr lang="en-US" sz="3792">
                <a:solidFill>
                  <a:srgbClr val="D3A479"/>
                </a:solidFill>
                <a:latin typeface="Roboto"/>
                <a:ea typeface="Roboto"/>
                <a:cs typeface="Roboto"/>
                <a:sym typeface="Roboto"/>
              </a:rPr>
              <a:t>Increasing Demand for Online Education</a:t>
            </a:r>
          </a:p>
          <a:p>
            <a:pPr algn="l" marL="602860" indent="-301430" lvl="1">
              <a:lnSpc>
                <a:spcPts val="3909"/>
              </a:lnSpc>
              <a:buFont typeface="Arial"/>
              <a:buChar char="•"/>
            </a:pPr>
            <a:r>
              <a:rPr lang="en-US" sz="2792">
                <a:solidFill>
                  <a:srgbClr val="FFFFFF"/>
                </a:solidFill>
                <a:latin typeface="Roboto"/>
                <a:ea typeface="Roboto"/>
                <a:cs typeface="Roboto"/>
                <a:sym typeface="Roboto"/>
              </a:rPr>
              <a:t>Necessitates a robust platform for managing courses</a:t>
            </a:r>
          </a:p>
        </p:txBody>
      </p:sp>
      <p:sp>
        <p:nvSpPr>
          <p:cNvPr name="TextBox 12" id="12"/>
          <p:cNvSpPr txBox="true"/>
          <p:nvPr/>
        </p:nvSpPr>
        <p:spPr>
          <a:xfrm rot="0">
            <a:off x="673462" y="7416791"/>
            <a:ext cx="16100299" cy="1790261"/>
          </a:xfrm>
          <a:prstGeom prst="rect">
            <a:avLst/>
          </a:prstGeom>
        </p:spPr>
        <p:txBody>
          <a:bodyPr anchor="t" rtlCol="false" tIns="0" lIns="0" bIns="0" rIns="0">
            <a:spAutoFit/>
          </a:bodyPr>
          <a:lstStyle/>
          <a:p>
            <a:pPr algn="l">
              <a:lnSpc>
                <a:spcPts val="4749"/>
              </a:lnSpc>
            </a:pPr>
            <a:r>
              <a:rPr lang="en-US" sz="3392">
                <a:solidFill>
                  <a:srgbClr val="FFFFFF"/>
                </a:solidFill>
                <a:latin typeface="Roboto"/>
                <a:ea typeface="Roboto"/>
                <a:cs typeface="Roboto"/>
                <a:sym typeface="Roboto"/>
              </a:rPr>
              <a:t>The proposed Online Learning Platform developed with ASP.NET Core addresses these needs by providing a user-friendly web application that enables effective course management, student enrollment, and progress tracking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grpSp>
        <p:nvGrpSpPr>
          <p:cNvPr name="Group 2" id="2"/>
          <p:cNvGrpSpPr/>
          <p:nvPr/>
        </p:nvGrpSpPr>
        <p:grpSpPr>
          <a:xfrm rot="0">
            <a:off x="250496" y="664861"/>
            <a:ext cx="17787008" cy="9929461"/>
            <a:chOff x="0" y="0"/>
            <a:chExt cx="4684644" cy="2615167"/>
          </a:xfrm>
        </p:grpSpPr>
        <p:sp>
          <p:nvSpPr>
            <p:cNvPr name="Freeform 3" id="3"/>
            <p:cNvSpPr/>
            <p:nvPr/>
          </p:nvSpPr>
          <p:spPr>
            <a:xfrm flipH="false" flipV="false" rot="0">
              <a:off x="0" y="0"/>
              <a:ext cx="4684644" cy="2615167"/>
            </a:xfrm>
            <a:custGeom>
              <a:avLst/>
              <a:gdLst/>
              <a:ahLst/>
              <a:cxnLst/>
              <a:rect r="r" b="b" t="t" l="l"/>
              <a:pathLst>
                <a:path h="2615167" w="4684644">
                  <a:moveTo>
                    <a:pt x="22198" y="0"/>
                  </a:moveTo>
                  <a:lnTo>
                    <a:pt x="4662446" y="0"/>
                  </a:lnTo>
                  <a:cubicBezTo>
                    <a:pt x="4674705" y="0"/>
                    <a:pt x="4684644" y="9938"/>
                    <a:pt x="4684644" y="22198"/>
                  </a:cubicBezTo>
                  <a:lnTo>
                    <a:pt x="4684644" y="2592969"/>
                  </a:lnTo>
                  <a:cubicBezTo>
                    <a:pt x="4684644" y="2605228"/>
                    <a:pt x="4674705" y="2615167"/>
                    <a:pt x="4662446" y="2615167"/>
                  </a:cubicBezTo>
                  <a:lnTo>
                    <a:pt x="22198" y="2615167"/>
                  </a:lnTo>
                  <a:cubicBezTo>
                    <a:pt x="9938" y="2615167"/>
                    <a:pt x="0" y="2605228"/>
                    <a:pt x="0" y="2592969"/>
                  </a:cubicBezTo>
                  <a:lnTo>
                    <a:pt x="0" y="22198"/>
                  </a:lnTo>
                  <a:cubicBezTo>
                    <a:pt x="0" y="9938"/>
                    <a:pt x="9938" y="0"/>
                    <a:pt x="22198" y="0"/>
                  </a:cubicBezTo>
                  <a:close/>
                </a:path>
              </a:pathLst>
            </a:custGeom>
            <a:solidFill>
              <a:srgbClr val="B3C7CC">
                <a:alpha val="12941"/>
              </a:srgbClr>
            </a:solidFill>
          </p:spPr>
        </p:sp>
        <p:sp>
          <p:nvSpPr>
            <p:cNvPr name="TextBox 4" id="4"/>
            <p:cNvSpPr txBox="true"/>
            <p:nvPr/>
          </p:nvSpPr>
          <p:spPr>
            <a:xfrm>
              <a:off x="0" y="-57150"/>
              <a:ext cx="4684644" cy="2672317"/>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5945304" y="0"/>
            <a:ext cx="6397392" cy="1261921"/>
          </a:xfrm>
          <a:custGeom>
            <a:avLst/>
            <a:gdLst/>
            <a:ahLst/>
            <a:cxnLst/>
            <a:rect r="r" b="b" t="t" l="l"/>
            <a:pathLst>
              <a:path h="1261921" w="6397392">
                <a:moveTo>
                  <a:pt x="0" y="0"/>
                </a:moveTo>
                <a:lnTo>
                  <a:pt x="6397392" y="0"/>
                </a:lnTo>
                <a:lnTo>
                  <a:pt x="6397392" y="1261921"/>
                </a:lnTo>
                <a:lnTo>
                  <a:pt x="0" y="1261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81023" y="253199"/>
            <a:ext cx="3525954" cy="726948"/>
          </a:xfrm>
          <a:prstGeom prst="rect">
            <a:avLst/>
          </a:prstGeom>
        </p:spPr>
        <p:txBody>
          <a:bodyPr anchor="t" rtlCol="false" tIns="0" lIns="0" bIns="0" rIns="0">
            <a:spAutoFit/>
          </a:bodyPr>
          <a:lstStyle/>
          <a:p>
            <a:pPr algn="just">
              <a:lnSpc>
                <a:spcPts val="5795"/>
              </a:lnSpc>
            </a:pPr>
            <a:r>
              <a:rPr lang="en-US" sz="4599" b="true">
                <a:solidFill>
                  <a:srgbClr val="FBB03F"/>
                </a:solidFill>
                <a:latin typeface="Roboto Bold"/>
                <a:ea typeface="Roboto Bold"/>
                <a:cs typeface="Roboto Bold"/>
                <a:sym typeface="Roboto Bold"/>
              </a:rPr>
              <a:t>Key</a:t>
            </a:r>
            <a:r>
              <a:rPr lang="en-US" sz="4599" b="true">
                <a:solidFill>
                  <a:srgbClr val="FF9C07"/>
                </a:solidFill>
                <a:latin typeface="Roboto Bold"/>
                <a:ea typeface="Roboto Bold"/>
                <a:cs typeface="Roboto Bold"/>
                <a:sym typeface="Roboto Bold"/>
              </a:rPr>
              <a:t> </a:t>
            </a:r>
            <a:r>
              <a:rPr lang="en-US" sz="4599" b="true">
                <a:solidFill>
                  <a:srgbClr val="FBB03F"/>
                </a:solidFill>
                <a:latin typeface="Roboto Bold"/>
                <a:ea typeface="Roboto Bold"/>
                <a:cs typeface="Roboto Bold"/>
                <a:sym typeface="Roboto Bold"/>
              </a:rPr>
              <a:t>Features</a:t>
            </a:r>
          </a:p>
        </p:txBody>
      </p:sp>
      <p:sp>
        <p:nvSpPr>
          <p:cNvPr name="TextBox 7" id="7"/>
          <p:cNvSpPr txBox="true"/>
          <p:nvPr/>
        </p:nvSpPr>
        <p:spPr>
          <a:xfrm rot="0">
            <a:off x="473673" y="2964217"/>
            <a:ext cx="17563831" cy="715009"/>
          </a:xfrm>
          <a:prstGeom prst="rect">
            <a:avLst/>
          </a:prstGeom>
        </p:spPr>
        <p:txBody>
          <a:bodyPr anchor="t" rtlCol="false" tIns="0" lIns="0" bIns="0" rIns="0">
            <a:spAutoFit/>
          </a:bodyPr>
          <a:lstStyle/>
          <a:p>
            <a:pPr algn="l" marL="559681" indent="-279840" lvl="1">
              <a:lnSpc>
                <a:spcPts val="6480"/>
              </a:lnSpc>
              <a:buFont typeface="Arial"/>
              <a:buChar char="•"/>
            </a:pPr>
            <a:r>
              <a:rPr lang="en-US" sz="2592">
                <a:solidFill>
                  <a:srgbClr val="FFFFFF"/>
                </a:solidFill>
                <a:latin typeface="Roboto"/>
                <a:ea typeface="Roboto"/>
                <a:cs typeface="Roboto"/>
                <a:sym typeface="Roboto"/>
              </a:rPr>
              <a:t>Instructors  and Admin can easily create, manage, and update courses, ensuring that content is current and relevant.</a:t>
            </a:r>
          </a:p>
        </p:txBody>
      </p:sp>
      <p:grpSp>
        <p:nvGrpSpPr>
          <p:cNvPr name="Group 8" id="8"/>
          <p:cNvGrpSpPr/>
          <p:nvPr/>
        </p:nvGrpSpPr>
        <p:grpSpPr>
          <a:xfrm rot="0">
            <a:off x="291173" y="1694578"/>
            <a:ext cx="4579984" cy="1430937"/>
            <a:chOff x="0" y="0"/>
            <a:chExt cx="6106645" cy="1907916"/>
          </a:xfrm>
        </p:grpSpPr>
        <p:sp>
          <p:nvSpPr>
            <p:cNvPr name="Freeform 9" id="9"/>
            <p:cNvSpPr/>
            <p:nvPr/>
          </p:nvSpPr>
          <p:spPr>
            <a:xfrm flipH="false" flipV="false" rot="0">
              <a:off x="210032" y="185042"/>
              <a:ext cx="5896613" cy="1444670"/>
            </a:xfrm>
            <a:custGeom>
              <a:avLst/>
              <a:gdLst/>
              <a:ahLst/>
              <a:cxnLst/>
              <a:rect r="r" b="b" t="t" l="l"/>
              <a:pathLst>
                <a:path h="1444670" w="5896613">
                  <a:moveTo>
                    <a:pt x="0" y="0"/>
                  </a:moveTo>
                  <a:lnTo>
                    <a:pt x="5896613" y="0"/>
                  </a:lnTo>
                  <a:lnTo>
                    <a:pt x="5896613" y="1444670"/>
                  </a:lnTo>
                  <a:lnTo>
                    <a:pt x="0" y="1444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58491" y="697966"/>
              <a:ext cx="3958143" cy="459781"/>
            </a:xfrm>
            <a:prstGeom prst="rect">
              <a:avLst/>
            </a:prstGeom>
          </p:spPr>
          <p:txBody>
            <a:bodyPr anchor="t" rtlCol="false" tIns="0" lIns="0" bIns="0" rIns="0">
              <a:spAutoFit/>
            </a:bodyPr>
            <a:lstStyle/>
            <a:p>
              <a:pPr algn="l">
                <a:lnSpc>
                  <a:spcPts val="2912"/>
                </a:lnSpc>
                <a:spcBef>
                  <a:spcPct val="0"/>
                </a:spcBef>
              </a:pPr>
              <a:r>
                <a:rPr lang="en-US" b="true" sz="2080" spc="83">
                  <a:solidFill>
                    <a:srgbClr val="05377A"/>
                  </a:solidFill>
                  <a:latin typeface="Aileron Bold"/>
                  <a:ea typeface="Aileron Bold"/>
                  <a:cs typeface="Aileron Bold"/>
                  <a:sym typeface="Aileron Bold"/>
                </a:rPr>
                <a:t>Course Management</a:t>
              </a:r>
            </a:p>
          </p:txBody>
        </p:sp>
        <p:sp>
          <p:nvSpPr>
            <p:cNvPr name="Freeform 11" id="11"/>
            <p:cNvSpPr/>
            <p:nvPr/>
          </p:nvSpPr>
          <p:spPr>
            <a:xfrm flipH="false" flipV="false" rot="0">
              <a:off x="0" y="0"/>
              <a:ext cx="1907916" cy="1907916"/>
            </a:xfrm>
            <a:custGeom>
              <a:avLst/>
              <a:gdLst/>
              <a:ahLst/>
              <a:cxnLst/>
              <a:rect r="r" b="b" t="t" l="l"/>
              <a:pathLst>
                <a:path h="1907916" w="1907916">
                  <a:moveTo>
                    <a:pt x="0" y="0"/>
                  </a:moveTo>
                  <a:lnTo>
                    <a:pt x="1907916" y="0"/>
                  </a:lnTo>
                  <a:lnTo>
                    <a:pt x="1907916" y="1907916"/>
                  </a:lnTo>
                  <a:lnTo>
                    <a:pt x="0" y="1907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453548" y="765671"/>
              <a:ext cx="953958" cy="338475"/>
            </a:xfrm>
            <a:prstGeom prst="rect">
              <a:avLst/>
            </a:prstGeom>
          </p:spPr>
          <p:txBody>
            <a:bodyPr anchor="t" rtlCol="false" tIns="0" lIns="0" bIns="0" rIns="0">
              <a:spAutoFit/>
            </a:bodyPr>
            <a:lstStyle/>
            <a:p>
              <a:pPr algn="ctr">
                <a:lnSpc>
                  <a:spcPts val="2113"/>
                </a:lnSpc>
                <a:spcBef>
                  <a:spcPct val="0"/>
                </a:spcBef>
              </a:pPr>
              <a:r>
                <a:rPr lang="en-US" sz="1509" spc="60">
                  <a:solidFill>
                    <a:srgbClr val="000000"/>
                  </a:solidFill>
                  <a:latin typeface="Aileron"/>
                  <a:ea typeface="Aileron"/>
                  <a:cs typeface="Aileron"/>
                  <a:sym typeface="Aileron"/>
                </a:rPr>
                <a:t>01</a:t>
              </a:r>
            </a:p>
          </p:txBody>
        </p:sp>
      </p:grpSp>
      <p:grpSp>
        <p:nvGrpSpPr>
          <p:cNvPr name="Group 13" id="13"/>
          <p:cNvGrpSpPr/>
          <p:nvPr/>
        </p:nvGrpSpPr>
        <p:grpSpPr>
          <a:xfrm rot="0">
            <a:off x="291173" y="3841151"/>
            <a:ext cx="4579984" cy="1430937"/>
            <a:chOff x="0" y="0"/>
            <a:chExt cx="6106645" cy="1907916"/>
          </a:xfrm>
        </p:grpSpPr>
        <p:sp>
          <p:nvSpPr>
            <p:cNvPr name="Freeform 14" id="14"/>
            <p:cNvSpPr/>
            <p:nvPr/>
          </p:nvSpPr>
          <p:spPr>
            <a:xfrm flipH="false" flipV="false" rot="0">
              <a:off x="210032" y="185042"/>
              <a:ext cx="5896613" cy="1444670"/>
            </a:xfrm>
            <a:custGeom>
              <a:avLst/>
              <a:gdLst/>
              <a:ahLst/>
              <a:cxnLst/>
              <a:rect r="r" b="b" t="t" l="l"/>
              <a:pathLst>
                <a:path h="1444670" w="5896613">
                  <a:moveTo>
                    <a:pt x="0" y="0"/>
                  </a:moveTo>
                  <a:lnTo>
                    <a:pt x="5896613" y="0"/>
                  </a:lnTo>
                  <a:lnTo>
                    <a:pt x="5896613" y="1444670"/>
                  </a:lnTo>
                  <a:lnTo>
                    <a:pt x="0" y="1444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658491" y="697966"/>
              <a:ext cx="3958143" cy="459781"/>
            </a:xfrm>
            <a:prstGeom prst="rect">
              <a:avLst/>
            </a:prstGeom>
          </p:spPr>
          <p:txBody>
            <a:bodyPr anchor="t" rtlCol="false" tIns="0" lIns="0" bIns="0" rIns="0">
              <a:spAutoFit/>
            </a:bodyPr>
            <a:lstStyle/>
            <a:p>
              <a:pPr algn="l">
                <a:lnSpc>
                  <a:spcPts val="2912"/>
                </a:lnSpc>
                <a:spcBef>
                  <a:spcPct val="0"/>
                </a:spcBef>
              </a:pPr>
              <a:r>
                <a:rPr lang="en-US" b="true" sz="2080" spc="83">
                  <a:solidFill>
                    <a:srgbClr val="05377A"/>
                  </a:solidFill>
                  <a:latin typeface="Aileron Bold"/>
                  <a:ea typeface="Aileron Bold"/>
                  <a:cs typeface="Aileron Bold"/>
                  <a:sym typeface="Aileron Bold"/>
                </a:rPr>
                <a:t>User Authentication</a:t>
              </a:r>
            </a:p>
          </p:txBody>
        </p:sp>
        <p:sp>
          <p:nvSpPr>
            <p:cNvPr name="Freeform 16" id="16"/>
            <p:cNvSpPr/>
            <p:nvPr/>
          </p:nvSpPr>
          <p:spPr>
            <a:xfrm flipH="false" flipV="false" rot="0">
              <a:off x="0" y="0"/>
              <a:ext cx="1907916" cy="1907916"/>
            </a:xfrm>
            <a:custGeom>
              <a:avLst/>
              <a:gdLst/>
              <a:ahLst/>
              <a:cxnLst/>
              <a:rect r="r" b="b" t="t" l="l"/>
              <a:pathLst>
                <a:path h="1907916" w="1907916">
                  <a:moveTo>
                    <a:pt x="0" y="0"/>
                  </a:moveTo>
                  <a:lnTo>
                    <a:pt x="1907916" y="0"/>
                  </a:lnTo>
                  <a:lnTo>
                    <a:pt x="1907916" y="1907916"/>
                  </a:lnTo>
                  <a:lnTo>
                    <a:pt x="0" y="1907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53548" y="765671"/>
              <a:ext cx="953958" cy="338475"/>
            </a:xfrm>
            <a:prstGeom prst="rect">
              <a:avLst/>
            </a:prstGeom>
          </p:spPr>
          <p:txBody>
            <a:bodyPr anchor="t" rtlCol="false" tIns="0" lIns="0" bIns="0" rIns="0">
              <a:spAutoFit/>
            </a:bodyPr>
            <a:lstStyle/>
            <a:p>
              <a:pPr algn="ctr">
                <a:lnSpc>
                  <a:spcPts val="2113"/>
                </a:lnSpc>
                <a:spcBef>
                  <a:spcPct val="0"/>
                </a:spcBef>
              </a:pPr>
              <a:r>
                <a:rPr lang="en-US" sz="1509" spc="60">
                  <a:solidFill>
                    <a:srgbClr val="000000"/>
                  </a:solidFill>
                  <a:latin typeface="Aileron"/>
                  <a:ea typeface="Aileron"/>
                  <a:cs typeface="Aileron"/>
                  <a:sym typeface="Aileron"/>
                </a:rPr>
                <a:t>02</a:t>
              </a:r>
            </a:p>
          </p:txBody>
        </p:sp>
      </p:grpSp>
      <p:grpSp>
        <p:nvGrpSpPr>
          <p:cNvPr name="Group 18" id="18"/>
          <p:cNvGrpSpPr/>
          <p:nvPr/>
        </p:nvGrpSpPr>
        <p:grpSpPr>
          <a:xfrm rot="0">
            <a:off x="291173" y="6032340"/>
            <a:ext cx="4579984" cy="1430937"/>
            <a:chOff x="0" y="0"/>
            <a:chExt cx="6106645" cy="1907916"/>
          </a:xfrm>
        </p:grpSpPr>
        <p:sp>
          <p:nvSpPr>
            <p:cNvPr name="Freeform 19" id="19"/>
            <p:cNvSpPr/>
            <p:nvPr/>
          </p:nvSpPr>
          <p:spPr>
            <a:xfrm flipH="false" flipV="false" rot="0">
              <a:off x="210032" y="185042"/>
              <a:ext cx="5896613" cy="1444670"/>
            </a:xfrm>
            <a:custGeom>
              <a:avLst/>
              <a:gdLst/>
              <a:ahLst/>
              <a:cxnLst/>
              <a:rect r="r" b="b" t="t" l="l"/>
              <a:pathLst>
                <a:path h="1444670" w="5896613">
                  <a:moveTo>
                    <a:pt x="0" y="0"/>
                  </a:moveTo>
                  <a:lnTo>
                    <a:pt x="5896613" y="0"/>
                  </a:lnTo>
                  <a:lnTo>
                    <a:pt x="5896613" y="1444670"/>
                  </a:lnTo>
                  <a:lnTo>
                    <a:pt x="0" y="1444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658491" y="697966"/>
              <a:ext cx="3958143" cy="459781"/>
            </a:xfrm>
            <a:prstGeom prst="rect">
              <a:avLst/>
            </a:prstGeom>
          </p:spPr>
          <p:txBody>
            <a:bodyPr anchor="t" rtlCol="false" tIns="0" lIns="0" bIns="0" rIns="0">
              <a:spAutoFit/>
            </a:bodyPr>
            <a:lstStyle/>
            <a:p>
              <a:pPr algn="l">
                <a:lnSpc>
                  <a:spcPts val="2912"/>
                </a:lnSpc>
                <a:spcBef>
                  <a:spcPct val="0"/>
                </a:spcBef>
              </a:pPr>
              <a:r>
                <a:rPr lang="en-US" b="true" sz="2080" spc="83">
                  <a:solidFill>
                    <a:srgbClr val="05377A"/>
                  </a:solidFill>
                  <a:latin typeface="Aileron Bold"/>
                  <a:ea typeface="Aileron Bold"/>
                  <a:cs typeface="Aileron Bold"/>
                  <a:sym typeface="Aileron Bold"/>
                </a:rPr>
                <a:t>Course Enrollment</a:t>
              </a:r>
            </a:p>
          </p:txBody>
        </p:sp>
        <p:sp>
          <p:nvSpPr>
            <p:cNvPr name="Freeform 21" id="21"/>
            <p:cNvSpPr/>
            <p:nvPr/>
          </p:nvSpPr>
          <p:spPr>
            <a:xfrm flipH="false" flipV="false" rot="0">
              <a:off x="0" y="0"/>
              <a:ext cx="1907916" cy="1907916"/>
            </a:xfrm>
            <a:custGeom>
              <a:avLst/>
              <a:gdLst/>
              <a:ahLst/>
              <a:cxnLst/>
              <a:rect r="r" b="b" t="t" l="l"/>
              <a:pathLst>
                <a:path h="1907916" w="1907916">
                  <a:moveTo>
                    <a:pt x="0" y="0"/>
                  </a:moveTo>
                  <a:lnTo>
                    <a:pt x="1907916" y="0"/>
                  </a:lnTo>
                  <a:lnTo>
                    <a:pt x="1907916" y="1907916"/>
                  </a:lnTo>
                  <a:lnTo>
                    <a:pt x="0" y="1907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453548" y="765671"/>
              <a:ext cx="953958" cy="338475"/>
            </a:xfrm>
            <a:prstGeom prst="rect">
              <a:avLst/>
            </a:prstGeom>
          </p:spPr>
          <p:txBody>
            <a:bodyPr anchor="t" rtlCol="false" tIns="0" lIns="0" bIns="0" rIns="0">
              <a:spAutoFit/>
            </a:bodyPr>
            <a:lstStyle/>
            <a:p>
              <a:pPr algn="ctr">
                <a:lnSpc>
                  <a:spcPts val="2113"/>
                </a:lnSpc>
                <a:spcBef>
                  <a:spcPct val="0"/>
                </a:spcBef>
              </a:pPr>
              <a:r>
                <a:rPr lang="en-US" sz="1509" spc="60">
                  <a:solidFill>
                    <a:srgbClr val="000000"/>
                  </a:solidFill>
                  <a:latin typeface="Aileron"/>
                  <a:ea typeface="Aileron"/>
                  <a:cs typeface="Aileron"/>
                  <a:sym typeface="Aileron"/>
                </a:rPr>
                <a:t>03</a:t>
              </a:r>
            </a:p>
          </p:txBody>
        </p:sp>
      </p:grpSp>
      <p:grpSp>
        <p:nvGrpSpPr>
          <p:cNvPr name="Group 23" id="23"/>
          <p:cNvGrpSpPr/>
          <p:nvPr/>
        </p:nvGrpSpPr>
        <p:grpSpPr>
          <a:xfrm rot="0">
            <a:off x="291173" y="8121226"/>
            <a:ext cx="4579984" cy="1430937"/>
            <a:chOff x="0" y="0"/>
            <a:chExt cx="6106645" cy="1907916"/>
          </a:xfrm>
        </p:grpSpPr>
        <p:sp>
          <p:nvSpPr>
            <p:cNvPr name="Freeform 24" id="24"/>
            <p:cNvSpPr/>
            <p:nvPr/>
          </p:nvSpPr>
          <p:spPr>
            <a:xfrm flipH="false" flipV="false" rot="0">
              <a:off x="210032" y="185042"/>
              <a:ext cx="5896613" cy="1444670"/>
            </a:xfrm>
            <a:custGeom>
              <a:avLst/>
              <a:gdLst/>
              <a:ahLst/>
              <a:cxnLst/>
              <a:rect r="r" b="b" t="t" l="l"/>
              <a:pathLst>
                <a:path h="1444670" w="5896613">
                  <a:moveTo>
                    <a:pt x="0" y="0"/>
                  </a:moveTo>
                  <a:lnTo>
                    <a:pt x="5896613" y="0"/>
                  </a:lnTo>
                  <a:lnTo>
                    <a:pt x="5896613" y="1444670"/>
                  </a:lnTo>
                  <a:lnTo>
                    <a:pt x="0" y="1444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1658491" y="697966"/>
              <a:ext cx="3958143" cy="459781"/>
            </a:xfrm>
            <a:prstGeom prst="rect">
              <a:avLst/>
            </a:prstGeom>
          </p:spPr>
          <p:txBody>
            <a:bodyPr anchor="t" rtlCol="false" tIns="0" lIns="0" bIns="0" rIns="0">
              <a:spAutoFit/>
            </a:bodyPr>
            <a:lstStyle/>
            <a:p>
              <a:pPr algn="l">
                <a:lnSpc>
                  <a:spcPts val="2912"/>
                </a:lnSpc>
                <a:spcBef>
                  <a:spcPct val="0"/>
                </a:spcBef>
              </a:pPr>
              <a:r>
                <a:rPr lang="en-US" b="true" sz="2080" spc="83">
                  <a:solidFill>
                    <a:srgbClr val="05377A"/>
                  </a:solidFill>
                  <a:latin typeface="Aileron Bold"/>
                  <a:ea typeface="Aileron Bold"/>
                  <a:cs typeface="Aileron Bold"/>
                  <a:sym typeface="Aileron Bold"/>
                </a:rPr>
                <a:t>ProgressTracking</a:t>
              </a:r>
            </a:p>
          </p:txBody>
        </p:sp>
        <p:sp>
          <p:nvSpPr>
            <p:cNvPr name="Freeform 26" id="26"/>
            <p:cNvSpPr/>
            <p:nvPr/>
          </p:nvSpPr>
          <p:spPr>
            <a:xfrm flipH="false" flipV="false" rot="0">
              <a:off x="0" y="0"/>
              <a:ext cx="1907916" cy="1907916"/>
            </a:xfrm>
            <a:custGeom>
              <a:avLst/>
              <a:gdLst/>
              <a:ahLst/>
              <a:cxnLst/>
              <a:rect r="r" b="b" t="t" l="l"/>
              <a:pathLst>
                <a:path h="1907916" w="1907916">
                  <a:moveTo>
                    <a:pt x="0" y="0"/>
                  </a:moveTo>
                  <a:lnTo>
                    <a:pt x="1907916" y="0"/>
                  </a:lnTo>
                  <a:lnTo>
                    <a:pt x="1907916" y="1907916"/>
                  </a:lnTo>
                  <a:lnTo>
                    <a:pt x="0" y="1907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453548" y="765671"/>
              <a:ext cx="953958" cy="338475"/>
            </a:xfrm>
            <a:prstGeom prst="rect">
              <a:avLst/>
            </a:prstGeom>
          </p:spPr>
          <p:txBody>
            <a:bodyPr anchor="t" rtlCol="false" tIns="0" lIns="0" bIns="0" rIns="0">
              <a:spAutoFit/>
            </a:bodyPr>
            <a:lstStyle/>
            <a:p>
              <a:pPr algn="ctr">
                <a:lnSpc>
                  <a:spcPts val="2113"/>
                </a:lnSpc>
                <a:spcBef>
                  <a:spcPct val="0"/>
                </a:spcBef>
              </a:pPr>
              <a:r>
                <a:rPr lang="en-US" sz="1509" spc="60">
                  <a:solidFill>
                    <a:srgbClr val="000000"/>
                  </a:solidFill>
                  <a:latin typeface="Aileron"/>
                  <a:ea typeface="Aileron"/>
                  <a:cs typeface="Aileron"/>
                  <a:sym typeface="Aileron"/>
                </a:rPr>
                <a:t>04</a:t>
              </a:r>
            </a:p>
          </p:txBody>
        </p:sp>
      </p:grpSp>
      <p:sp>
        <p:nvSpPr>
          <p:cNvPr name="TextBox 28" id="28"/>
          <p:cNvSpPr txBox="true"/>
          <p:nvPr/>
        </p:nvSpPr>
        <p:spPr>
          <a:xfrm rot="0">
            <a:off x="519391" y="5110162"/>
            <a:ext cx="17330573" cy="715009"/>
          </a:xfrm>
          <a:prstGeom prst="rect">
            <a:avLst/>
          </a:prstGeom>
        </p:spPr>
        <p:txBody>
          <a:bodyPr anchor="t" rtlCol="false" tIns="0" lIns="0" bIns="0" rIns="0">
            <a:spAutoFit/>
          </a:bodyPr>
          <a:lstStyle/>
          <a:p>
            <a:pPr algn="l" marL="559681" indent="-279840" lvl="1">
              <a:lnSpc>
                <a:spcPts val="6480"/>
              </a:lnSpc>
              <a:buFont typeface="Arial"/>
              <a:buChar char="•"/>
            </a:pPr>
            <a:r>
              <a:rPr lang="en-US" sz="2592">
                <a:solidFill>
                  <a:srgbClr val="FFFFFF"/>
                </a:solidFill>
                <a:latin typeface="Roboto"/>
                <a:ea typeface="Roboto"/>
                <a:cs typeface="Roboto"/>
                <a:sym typeface="Roboto"/>
              </a:rPr>
              <a:t>Secure login with role-based access for students, instructors, and administrators ensures privacy and data security</a:t>
            </a:r>
          </a:p>
        </p:txBody>
      </p:sp>
      <p:sp>
        <p:nvSpPr>
          <p:cNvPr name="TextBox 29" id="29"/>
          <p:cNvSpPr txBox="true"/>
          <p:nvPr/>
        </p:nvSpPr>
        <p:spPr>
          <a:xfrm rot="0">
            <a:off x="473673" y="7244292"/>
            <a:ext cx="18067058" cy="715009"/>
          </a:xfrm>
          <a:prstGeom prst="rect">
            <a:avLst/>
          </a:prstGeom>
        </p:spPr>
        <p:txBody>
          <a:bodyPr anchor="t" rtlCol="false" tIns="0" lIns="0" bIns="0" rIns="0">
            <a:spAutoFit/>
          </a:bodyPr>
          <a:lstStyle/>
          <a:p>
            <a:pPr algn="l" marL="559681" indent="-279840" lvl="1">
              <a:lnSpc>
                <a:spcPts val="6480"/>
              </a:lnSpc>
              <a:buFont typeface="Arial"/>
              <a:buChar char="•"/>
            </a:pPr>
            <a:r>
              <a:rPr lang="en-US" sz="2592">
                <a:solidFill>
                  <a:srgbClr val="FFFFFF"/>
                </a:solidFill>
                <a:latin typeface="Roboto"/>
                <a:ea typeface="Roboto"/>
                <a:cs typeface="Roboto"/>
                <a:sym typeface="Roboto"/>
              </a:rPr>
              <a:t>A simple and intuitive enrollment process allows students to join courses effortlessly, increasing participation rates</a:t>
            </a:r>
          </a:p>
        </p:txBody>
      </p:sp>
      <p:sp>
        <p:nvSpPr>
          <p:cNvPr name="TextBox 30" id="30"/>
          <p:cNvSpPr txBox="true"/>
          <p:nvPr/>
        </p:nvSpPr>
        <p:spPr>
          <a:xfrm rot="0">
            <a:off x="473673" y="9228313"/>
            <a:ext cx="18067058" cy="715009"/>
          </a:xfrm>
          <a:prstGeom prst="rect">
            <a:avLst/>
          </a:prstGeom>
        </p:spPr>
        <p:txBody>
          <a:bodyPr anchor="t" rtlCol="false" tIns="0" lIns="0" bIns="0" rIns="0">
            <a:spAutoFit/>
          </a:bodyPr>
          <a:lstStyle/>
          <a:p>
            <a:pPr algn="l" marL="559681" indent="-279840" lvl="1">
              <a:lnSpc>
                <a:spcPts val="6480"/>
              </a:lnSpc>
              <a:buFont typeface="Arial"/>
              <a:buChar char="•"/>
            </a:pPr>
            <a:r>
              <a:rPr lang="en-US" sz="2592">
                <a:solidFill>
                  <a:srgbClr val="FFFFFF"/>
                </a:solidFill>
                <a:latin typeface="Roboto"/>
                <a:ea typeface="Roboto"/>
                <a:cs typeface="Roboto"/>
                <a:sym typeface="Roboto"/>
              </a:rPr>
              <a:t>Students can monitor their learning progress, which enhances motivation and accountability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grpSp>
        <p:nvGrpSpPr>
          <p:cNvPr name="Group 2" id="2"/>
          <p:cNvGrpSpPr/>
          <p:nvPr/>
        </p:nvGrpSpPr>
        <p:grpSpPr>
          <a:xfrm rot="0">
            <a:off x="250496" y="664861"/>
            <a:ext cx="17787008" cy="9406794"/>
            <a:chOff x="0" y="0"/>
            <a:chExt cx="4684644" cy="2477510"/>
          </a:xfrm>
        </p:grpSpPr>
        <p:sp>
          <p:nvSpPr>
            <p:cNvPr name="Freeform 3" id="3"/>
            <p:cNvSpPr/>
            <p:nvPr/>
          </p:nvSpPr>
          <p:spPr>
            <a:xfrm flipH="false" flipV="false" rot="0">
              <a:off x="0" y="0"/>
              <a:ext cx="4684644" cy="2477510"/>
            </a:xfrm>
            <a:custGeom>
              <a:avLst/>
              <a:gdLst/>
              <a:ahLst/>
              <a:cxnLst/>
              <a:rect r="r" b="b" t="t" l="l"/>
              <a:pathLst>
                <a:path h="2477510" w="4684644">
                  <a:moveTo>
                    <a:pt x="22198" y="0"/>
                  </a:moveTo>
                  <a:lnTo>
                    <a:pt x="4662446" y="0"/>
                  </a:lnTo>
                  <a:cubicBezTo>
                    <a:pt x="4674705" y="0"/>
                    <a:pt x="4684644" y="9938"/>
                    <a:pt x="4684644" y="22198"/>
                  </a:cubicBezTo>
                  <a:lnTo>
                    <a:pt x="4684644" y="2455312"/>
                  </a:lnTo>
                  <a:cubicBezTo>
                    <a:pt x="4684644" y="2467571"/>
                    <a:pt x="4674705" y="2477510"/>
                    <a:pt x="4662446" y="2477510"/>
                  </a:cubicBezTo>
                  <a:lnTo>
                    <a:pt x="22198" y="2477510"/>
                  </a:lnTo>
                  <a:cubicBezTo>
                    <a:pt x="9938" y="2477510"/>
                    <a:pt x="0" y="2467571"/>
                    <a:pt x="0" y="2455312"/>
                  </a:cubicBezTo>
                  <a:lnTo>
                    <a:pt x="0" y="22198"/>
                  </a:lnTo>
                  <a:cubicBezTo>
                    <a:pt x="0" y="9938"/>
                    <a:pt x="9938" y="0"/>
                    <a:pt x="22198" y="0"/>
                  </a:cubicBezTo>
                  <a:close/>
                </a:path>
              </a:pathLst>
            </a:custGeom>
            <a:solidFill>
              <a:srgbClr val="B3C7CC">
                <a:alpha val="12941"/>
              </a:srgbClr>
            </a:solidFill>
          </p:spPr>
        </p:sp>
        <p:sp>
          <p:nvSpPr>
            <p:cNvPr name="TextBox 4" id="4"/>
            <p:cNvSpPr txBox="true"/>
            <p:nvPr/>
          </p:nvSpPr>
          <p:spPr>
            <a:xfrm>
              <a:off x="0" y="-57150"/>
              <a:ext cx="4684644" cy="253466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5945304" y="0"/>
            <a:ext cx="6397392" cy="1261921"/>
          </a:xfrm>
          <a:custGeom>
            <a:avLst/>
            <a:gdLst/>
            <a:ahLst/>
            <a:cxnLst/>
            <a:rect r="r" b="b" t="t" l="l"/>
            <a:pathLst>
              <a:path h="1261921" w="6397392">
                <a:moveTo>
                  <a:pt x="0" y="0"/>
                </a:moveTo>
                <a:lnTo>
                  <a:pt x="6397392" y="0"/>
                </a:lnTo>
                <a:lnTo>
                  <a:pt x="6397392" y="1261921"/>
                </a:lnTo>
                <a:lnTo>
                  <a:pt x="0" y="1261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81023" y="253199"/>
            <a:ext cx="3525954" cy="726948"/>
          </a:xfrm>
          <a:prstGeom prst="rect">
            <a:avLst/>
          </a:prstGeom>
        </p:spPr>
        <p:txBody>
          <a:bodyPr anchor="t" rtlCol="false" tIns="0" lIns="0" bIns="0" rIns="0">
            <a:spAutoFit/>
          </a:bodyPr>
          <a:lstStyle/>
          <a:p>
            <a:pPr algn="just">
              <a:lnSpc>
                <a:spcPts val="5795"/>
              </a:lnSpc>
            </a:pPr>
            <a:r>
              <a:rPr lang="en-US" sz="4599" b="true">
                <a:solidFill>
                  <a:srgbClr val="FBB03F"/>
                </a:solidFill>
                <a:latin typeface="Roboto Bold"/>
                <a:ea typeface="Roboto Bold"/>
                <a:cs typeface="Roboto Bold"/>
                <a:sym typeface="Roboto Bold"/>
              </a:rPr>
              <a:t>Key Features</a:t>
            </a:r>
          </a:p>
        </p:txBody>
      </p:sp>
      <p:sp>
        <p:nvSpPr>
          <p:cNvPr name="TextBox 7" id="7"/>
          <p:cNvSpPr txBox="true"/>
          <p:nvPr/>
        </p:nvSpPr>
        <p:spPr>
          <a:xfrm rot="0">
            <a:off x="473673" y="3230917"/>
            <a:ext cx="16879179" cy="905705"/>
          </a:xfrm>
          <a:prstGeom prst="rect">
            <a:avLst/>
          </a:prstGeom>
        </p:spPr>
        <p:txBody>
          <a:bodyPr anchor="t" rtlCol="false" tIns="0" lIns="0" bIns="0" rIns="0">
            <a:spAutoFit/>
          </a:bodyPr>
          <a:lstStyle/>
          <a:p>
            <a:pPr algn="l" marL="559681" indent="-279840" lvl="1">
              <a:lnSpc>
                <a:spcPts val="3629"/>
              </a:lnSpc>
              <a:buFont typeface="Arial"/>
              <a:buChar char="•"/>
            </a:pPr>
            <a:r>
              <a:rPr lang="en-US" sz="2592">
                <a:solidFill>
                  <a:srgbClr val="FFFFFF"/>
                </a:solidFill>
                <a:latin typeface="Roboto"/>
                <a:ea typeface="Roboto"/>
                <a:cs typeface="Roboto"/>
                <a:sym typeface="Roboto"/>
              </a:rPr>
              <a:t>Personalized profiles enable learners to track their enrolled courses and achievements, fostering a sense of ownership in their education</a:t>
            </a:r>
          </a:p>
        </p:txBody>
      </p:sp>
      <p:grpSp>
        <p:nvGrpSpPr>
          <p:cNvPr name="Group 8" id="8"/>
          <p:cNvGrpSpPr/>
          <p:nvPr/>
        </p:nvGrpSpPr>
        <p:grpSpPr>
          <a:xfrm rot="0">
            <a:off x="291173" y="1694578"/>
            <a:ext cx="4579984" cy="1430937"/>
            <a:chOff x="0" y="0"/>
            <a:chExt cx="6106645" cy="1907916"/>
          </a:xfrm>
        </p:grpSpPr>
        <p:sp>
          <p:nvSpPr>
            <p:cNvPr name="Freeform 9" id="9"/>
            <p:cNvSpPr/>
            <p:nvPr/>
          </p:nvSpPr>
          <p:spPr>
            <a:xfrm flipH="false" flipV="false" rot="0">
              <a:off x="210032" y="185042"/>
              <a:ext cx="5896613" cy="1444670"/>
            </a:xfrm>
            <a:custGeom>
              <a:avLst/>
              <a:gdLst/>
              <a:ahLst/>
              <a:cxnLst/>
              <a:rect r="r" b="b" t="t" l="l"/>
              <a:pathLst>
                <a:path h="1444670" w="5896613">
                  <a:moveTo>
                    <a:pt x="0" y="0"/>
                  </a:moveTo>
                  <a:lnTo>
                    <a:pt x="5896613" y="0"/>
                  </a:lnTo>
                  <a:lnTo>
                    <a:pt x="5896613" y="1444670"/>
                  </a:lnTo>
                  <a:lnTo>
                    <a:pt x="0" y="1444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58491" y="697966"/>
              <a:ext cx="3958143" cy="459781"/>
            </a:xfrm>
            <a:prstGeom prst="rect">
              <a:avLst/>
            </a:prstGeom>
          </p:spPr>
          <p:txBody>
            <a:bodyPr anchor="t" rtlCol="false" tIns="0" lIns="0" bIns="0" rIns="0">
              <a:spAutoFit/>
            </a:bodyPr>
            <a:lstStyle/>
            <a:p>
              <a:pPr algn="l">
                <a:lnSpc>
                  <a:spcPts val="2912"/>
                </a:lnSpc>
                <a:spcBef>
                  <a:spcPct val="0"/>
                </a:spcBef>
              </a:pPr>
              <a:r>
                <a:rPr lang="en-US" b="true" sz="2080" spc="83">
                  <a:solidFill>
                    <a:srgbClr val="05377A"/>
                  </a:solidFill>
                  <a:latin typeface="Aileron Bold"/>
                  <a:ea typeface="Aileron Bold"/>
                  <a:cs typeface="Aileron Bold"/>
                  <a:sym typeface="Aileron Bold"/>
                </a:rPr>
                <a:t>User Profiles</a:t>
              </a:r>
            </a:p>
          </p:txBody>
        </p:sp>
        <p:sp>
          <p:nvSpPr>
            <p:cNvPr name="Freeform 11" id="11"/>
            <p:cNvSpPr/>
            <p:nvPr/>
          </p:nvSpPr>
          <p:spPr>
            <a:xfrm flipH="false" flipV="false" rot="0">
              <a:off x="0" y="0"/>
              <a:ext cx="1907916" cy="1907916"/>
            </a:xfrm>
            <a:custGeom>
              <a:avLst/>
              <a:gdLst/>
              <a:ahLst/>
              <a:cxnLst/>
              <a:rect r="r" b="b" t="t" l="l"/>
              <a:pathLst>
                <a:path h="1907916" w="1907916">
                  <a:moveTo>
                    <a:pt x="0" y="0"/>
                  </a:moveTo>
                  <a:lnTo>
                    <a:pt x="1907916" y="0"/>
                  </a:lnTo>
                  <a:lnTo>
                    <a:pt x="1907916" y="1907916"/>
                  </a:lnTo>
                  <a:lnTo>
                    <a:pt x="0" y="1907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453548" y="765671"/>
              <a:ext cx="953958" cy="338475"/>
            </a:xfrm>
            <a:prstGeom prst="rect">
              <a:avLst/>
            </a:prstGeom>
          </p:spPr>
          <p:txBody>
            <a:bodyPr anchor="t" rtlCol="false" tIns="0" lIns="0" bIns="0" rIns="0">
              <a:spAutoFit/>
            </a:bodyPr>
            <a:lstStyle/>
            <a:p>
              <a:pPr algn="ctr">
                <a:lnSpc>
                  <a:spcPts val="2113"/>
                </a:lnSpc>
                <a:spcBef>
                  <a:spcPct val="0"/>
                </a:spcBef>
              </a:pPr>
              <a:r>
                <a:rPr lang="en-US" sz="1509" spc="60">
                  <a:solidFill>
                    <a:srgbClr val="000000"/>
                  </a:solidFill>
                  <a:latin typeface="Aileron"/>
                  <a:ea typeface="Aileron"/>
                  <a:cs typeface="Aileron"/>
                  <a:sym typeface="Aileron"/>
                </a:rPr>
                <a:t>05</a:t>
              </a:r>
            </a:p>
          </p:txBody>
        </p:sp>
      </p:grpSp>
      <p:grpSp>
        <p:nvGrpSpPr>
          <p:cNvPr name="Group 13" id="13"/>
          <p:cNvGrpSpPr/>
          <p:nvPr/>
        </p:nvGrpSpPr>
        <p:grpSpPr>
          <a:xfrm rot="0">
            <a:off x="250496" y="4510961"/>
            <a:ext cx="4579984" cy="1430937"/>
            <a:chOff x="0" y="0"/>
            <a:chExt cx="6106645" cy="1907916"/>
          </a:xfrm>
        </p:grpSpPr>
        <p:sp>
          <p:nvSpPr>
            <p:cNvPr name="Freeform 14" id="14"/>
            <p:cNvSpPr/>
            <p:nvPr/>
          </p:nvSpPr>
          <p:spPr>
            <a:xfrm flipH="false" flipV="false" rot="0">
              <a:off x="210032" y="185042"/>
              <a:ext cx="5896613" cy="1444670"/>
            </a:xfrm>
            <a:custGeom>
              <a:avLst/>
              <a:gdLst/>
              <a:ahLst/>
              <a:cxnLst/>
              <a:rect r="r" b="b" t="t" l="l"/>
              <a:pathLst>
                <a:path h="1444670" w="5896613">
                  <a:moveTo>
                    <a:pt x="0" y="0"/>
                  </a:moveTo>
                  <a:lnTo>
                    <a:pt x="5896613" y="0"/>
                  </a:lnTo>
                  <a:lnTo>
                    <a:pt x="5896613" y="1444670"/>
                  </a:lnTo>
                  <a:lnTo>
                    <a:pt x="0" y="1444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658491" y="697966"/>
              <a:ext cx="3958143" cy="459781"/>
            </a:xfrm>
            <a:prstGeom prst="rect">
              <a:avLst/>
            </a:prstGeom>
          </p:spPr>
          <p:txBody>
            <a:bodyPr anchor="t" rtlCol="false" tIns="0" lIns="0" bIns="0" rIns="0">
              <a:spAutoFit/>
            </a:bodyPr>
            <a:lstStyle/>
            <a:p>
              <a:pPr algn="l">
                <a:lnSpc>
                  <a:spcPts val="2912"/>
                </a:lnSpc>
                <a:spcBef>
                  <a:spcPct val="0"/>
                </a:spcBef>
              </a:pPr>
              <a:r>
                <a:rPr lang="en-US" b="true" sz="2080" spc="83">
                  <a:solidFill>
                    <a:srgbClr val="05377A"/>
                  </a:solidFill>
                  <a:latin typeface="Aileron Bold"/>
                  <a:ea typeface="Aileron Bold"/>
                  <a:cs typeface="Aileron Bold"/>
                  <a:sym typeface="Aileron Bold"/>
                </a:rPr>
                <a:t>Search Functionality</a:t>
              </a:r>
            </a:p>
          </p:txBody>
        </p:sp>
        <p:sp>
          <p:nvSpPr>
            <p:cNvPr name="Freeform 16" id="16"/>
            <p:cNvSpPr/>
            <p:nvPr/>
          </p:nvSpPr>
          <p:spPr>
            <a:xfrm flipH="false" flipV="false" rot="0">
              <a:off x="0" y="0"/>
              <a:ext cx="1907916" cy="1907916"/>
            </a:xfrm>
            <a:custGeom>
              <a:avLst/>
              <a:gdLst/>
              <a:ahLst/>
              <a:cxnLst/>
              <a:rect r="r" b="b" t="t" l="l"/>
              <a:pathLst>
                <a:path h="1907916" w="1907916">
                  <a:moveTo>
                    <a:pt x="0" y="0"/>
                  </a:moveTo>
                  <a:lnTo>
                    <a:pt x="1907916" y="0"/>
                  </a:lnTo>
                  <a:lnTo>
                    <a:pt x="1907916" y="1907916"/>
                  </a:lnTo>
                  <a:lnTo>
                    <a:pt x="0" y="1907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53548" y="765671"/>
              <a:ext cx="953958" cy="338475"/>
            </a:xfrm>
            <a:prstGeom prst="rect">
              <a:avLst/>
            </a:prstGeom>
          </p:spPr>
          <p:txBody>
            <a:bodyPr anchor="t" rtlCol="false" tIns="0" lIns="0" bIns="0" rIns="0">
              <a:spAutoFit/>
            </a:bodyPr>
            <a:lstStyle/>
            <a:p>
              <a:pPr algn="ctr">
                <a:lnSpc>
                  <a:spcPts val="2113"/>
                </a:lnSpc>
                <a:spcBef>
                  <a:spcPct val="0"/>
                </a:spcBef>
              </a:pPr>
              <a:r>
                <a:rPr lang="en-US" sz="1509" spc="60">
                  <a:solidFill>
                    <a:srgbClr val="000000"/>
                  </a:solidFill>
                  <a:latin typeface="Aileron"/>
                  <a:ea typeface="Aileron"/>
                  <a:cs typeface="Aileron"/>
                  <a:sym typeface="Aileron"/>
                </a:rPr>
                <a:t>06</a:t>
              </a:r>
            </a:p>
          </p:txBody>
        </p:sp>
      </p:grpSp>
      <p:grpSp>
        <p:nvGrpSpPr>
          <p:cNvPr name="Group 18" id="18"/>
          <p:cNvGrpSpPr/>
          <p:nvPr/>
        </p:nvGrpSpPr>
        <p:grpSpPr>
          <a:xfrm rot="0">
            <a:off x="250496" y="6794340"/>
            <a:ext cx="4579984" cy="1430937"/>
            <a:chOff x="0" y="0"/>
            <a:chExt cx="6106645" cy="1907916"/>
          </a:xfrm>
        </p:grpSpPr>
        <p:sp>
          <p:nvSpPr>
            <p:cNvPr name="Freeform 19" id="19"/>
            <p:cNvSpPr/>
            <p:nvPr/>
          </p:nvSpPr>
          <p:spPr>
            <a:xfrm flipH="false" flipV="false" rot="0">
              <a:off x="210032" y="185042"/>
              <a:ext cx="5896613" cy="1444670"/>
            </a:xfrm>
            <a:custGeom>
              <a:avLst/>
              <a:gdLst/>
              <a:ahLst/>
              <a:cxnLst/>
              <a:rect r="r" b="b" t="t" l="l"/>
              <a:pathLst>
                <a:path h="1444670" w="5896613">
                  <a:moveTo>
                    <a:pt x="0" y="0"/>
                  </a:moveTo>
                  <a:lnTo>
                    <a:pt x="5896613" y="0"/>
                  </a:lnTo>
                  <a:lnTo>
                    <a:pt x="5896613" y="1444670"/>
                  </a:lnTo>
                  <a:lnTo>
                    <a:pt x="0" y="1444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658491" y="697966"/>
              <a:ext cx="3958143" cy="459781"/>
            </a:xfrm>
            <a:prstGeom prst="rect">
              <a:avLst/>
            </a:prstGeom>
          </p:spPr>
          <p:txBody>
            <a:bodyPr anchor="t" rtlCol="false" tIns="0" lIns="0" bIns="0" rIns="0">
              <a:spAutoFit/>
            </a:bodyPr>
            <a:lstStyle/>
            <a:p>
              <a:pPr algn="l">
                <a:lnSpc>
                  <a:spcPts val="2912"/>
                </a:lnSpc>
                <a:spcBef>
                  <a:spcPct val="0"/>
                </a:spcBef>
              </a:pPr>
              <a:r>
                <a:rPr lang="en-US" b="true" sz="2080" spc="83">
                  <a:solidFill>
                    <a:srgbClr val="05377A"/>
                  </a:solidFill>
                  <a:latin typeface="Aileron Bold"/>
                  <a:ea typeface="Aileron Bold"/>
                  <a:cs typeface="Aileron Bold"/>
                  <a:sym typeface="Aileron Bold"/>
                </a:rPr>
                <a:t>Responsive Design</a:t>
              </a:r>
            </a:p>
          </p:txBody>
        </p:sp>
        <p:sp>
          <p:nvSpPr>
            <p:cNvPr name="Freeform 21" id="21"/>
            <p:cNvSpPr/>
            <p:nvPr/>
          </p:nvSpPr>
          <p:spPr>
            <a:xfrm flipH="false" flipV="false" rot="0">
              <a:off x="0" y="0"/>
              <a:ext cx="1907916" cy="1907916"/>
            </a:xfrm>
            <a:custGeom>
              <a:avLst/>
              <a:gdLst/>
              <a:ahLst/>
              <a:cxnLst/>
              <a:rect r="r" b="b" t="t" l="l"/>
              <a:pathLst>
                <a:path h="1907916" w="1907916">
                  <a:moveTo>
                    <a:pt x="0" y="0"/>
                  </a:moveTo>
                  <a:lnTo>
                    <a:pt x="1907916" y="0"/>
                  </a:lnTo>
                  <a:lnTo>
                    <a:pt x="1907916" y="1907916"/>
                  </a:lnTo>
                  <a:lnTo>
                    <a:pt x="0" y="19079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453548" y="765671"/>
              <a:ext cx="953958" cy="338475"/>
            </a:xfrm>
            <a:prstGeom prst="rect">
              <a:avLst/>
            </a:prstGeom>
          </p:spPr>
          <p:txBody>
            <a:bodyPr anchor="t" rtlCol="false" tIns="0" lIns="0" bIns="0" rIns="0">
              <a:spAutoFit/>
            </a:bodyPr>
            <a:lstStyle/>
            <a:p>
              <a:pPr algn="ctr">
                <a:lnSpc>
                  <a:spcPts val="2113"/>
                </a:lnSpc>
                <a:spcBef>
                  <a:spcPct val="0"/>
                </a:spcBef>
              </a:pPr>
              <a:r>
                <a:rPr lang="en-US" sz="1509" spc="60">
                  <a:solidFill>
                    <a:srgbClr val="000000"/>
                  </a:solidFill>
                  <a:latin typeface="Aileron"/>
                  <a:ea typeface="Aileron"/>
                  <a:cs typeface="Aileron"/>
                  <a:sym typeface="Aileron"/>
                </a:rPr>
                <a:t>07</a:t>
              </a:r>
            </a:p>
          </p:txBody>
        </p:sp>
      </p:grpSp>
      <p:sp>
        <p:nvSpPr>
          <p:cNvPr name="TextBox 23" id="23"/>
          <p:cNvSpPr txBox="true"/>
          <p:nvPr/>
        </p:nvSpPr>
        <p:spPr>
          <a:xfrm rot="0">
            <a:off x="473673" y="5846648"/>
            <a:ext cx="17330573" cy="715009"/>
          </a:xfrm>
          <a:prstGeom prst="rect">
            <a:avLst/>
          </a:prstGeom>
        </p:spPr>
        <p:txBody>
          <a:bodyPr anchor="t" rtlCol="false" tIns="0" lIns="0" bIns="0" rIns="0">
            <a:spAutoFit/>
          </a:bodyPr>
          <a:lstStyle/>
          <a:p>
            <a:pPr algn="l" marL="559681" indent="-279840" lvl="1">
              <a:lnSpc>
                <a:spcPts val="6480"/>
              </a:lnSpc>
              <a:buFont typeface="Arial"/>
              <a:buChar char="•"/>
            </a:pPr>
            <a:r>
              <a:rPr lang="en-US" sz="2592">
                <a:solidFill>
                  <a:srgbClr val="FFFFFF"/>
                </a:solidFill>
                <a:latin typeface="Roboto"/>
                <a:ea typeface="Roboto"/>
                <a:cs typeface="Roboto"/>
                <a:sym typeface="Roboto"/>
              </a:rPr>
              <a:t>Easy searching and filtering options help users find and select courses that match their interests and goals.</a:t>
            </a:r>
          </a:p>
        </p:txBody>
      </p:sp>
      <p:sp>
        <p:nvSpPr>
          <p:cNvPr name="TextBox 24" id="24"/>
          <p:cNvSpPr txBox="true"/>
          <p:nvPr/>
        </p:nvSpPr>
        <p:spPr>
          <a:xfrm rot="0">
            <a:off x="220942" y="8396727"/>
            <a:ext cx="18067058" cy="905705"/>
          </a:xfrm>
          <a:prstGeom prst="rect">
            <a:avLst/>
          </a:prstGeom>
        </p:spPr>
        <p:txBody>
          <a:bodyPr anchor="t" rtlCol="false" tIns="0" lIns="0" bIns="0" rIns="0">
            <a:spAutoFit/>
          </a:bodyPr>
          <a:lstStyle/>
          <a:p>
            <a:pPr algn="l" marL="559681" indent="-279840" lvl="1">
              <a:lnSpc>
                <a:spcPts val="3629"/>
              </a:lnSpc>
              <a:buFont typeface="Arial"/>
              <a:buChar char="•"/>
            </a:pPr>
            <a:r>
              <a:rPr lang="en-US" sz="2592">
                <a:solidFill>
                  <a:srgbClr val="FFFFFF"/>
                </a:solidFill>
                <a:latin typeface="Roboto"/>
                <a:ea typeface="Roboto"/>
                <a:cs typeface="Roboto"/>
                <a:sym typeface="Roboto"/>
              </a:rPr>
              <a:t>A user-friendly interface ensures a seamless experience across various devices, making learning accessible anytime, anywhere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false" flipV="false" rot="0">
            <a:off x="-267758" y="-1127084"/>
            <a:ext cx="18555758" cy="12362774"/>
          </a:xfrm>
          <a:custGeom>
            <a:avLst/>
            <a:gdLst/>
            <a:ahLst/>
            <a:cxnLst/>
            <a:rect r="r" b="b" t="t" l="l"/>
            <a:pathLst>
              <a:path h="12362774" w="18555758">
                <a:moveTo>
                  <a:pt x="0" y="0"/>
                </a:moveTo>
                <a:lnTo>
                  <a:pt x="18555758" y="0"/>
                </a:lnTo>
                <a:lnTo>
                  <a:pt x="18555758" y="12362774"/>
                </a:lnTo>
                <a:lnTo>
                  <a:pt x="0" y="12362774"/>
                </a:lnTo>
                <a:lnTo>
                  <a:pt x="0" y="0"/>
                </a:lnTo>
                <a:close/>
              </a:path>
            </a:pathLst>
          </a:custGeom>
          <a:blipFill>
            <a:blip r:embed="rId2">
              <a:alphaModFix amt="19999"/>
            </a:blip>
            <a:stretch>
              <a:fillRect l="0" t="0" r="0" b="0"/>
            </a:stretch>
          </a:blipFill>
        </p:spPr>
      </p:sp>
      <p:sp>
        <p:nvSpPr>
          <p:cNvPr name="Freeform 3" id="3"/>
          <p:cNvSpPr/>
          <p:nvPr/>
        </p:nvSpPr>
        <p:spPr>
          <a:xfrm flipH="false" flipV="false" rot="0">
            <a:off x="4004042" y="2364954"/>
            <a:ext cx="10279917" cy="4677362"/>
          </a:xfrm>
          <a:custGeom>
            <a:avLst/>
            <a:gdLst/>
            <a:ahLst/>
            <a:cxnLst/>
            <a:rect r="r" b="b" t="t" l="l"/>
            <a:pathLst>
              <a:path h="4677362" w="10279917">
                <a:moveTo>
                  <a:pt x="0" y="0"/>
                </a:moveTo>
                <a:lnTo>
                  <a:pt x="10279916" y="0"/>
                </a:lnTo>
                <a:lnTo>
                  <a:pt x="10279916" y="4677362"/>
                </a:lnTo>
                <a:lnTo>
                  <a:pt x="0" y="4677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272398" y="4656010"/>
            <a:ext cx="5743204" cy="927354"/>
          </a:xfrm>
          <a:prstGeom prst="rect">
            <a:avLst/>
          </a:prstGeom>
        </p:spPr>
        <p:txBody>
          <a:bodyPr anchor="t" rtlCol="false" tIns="0" lIns="0" bIns="0" rIns="0">
            <a:spAutoFit/>
          </a:bodyPr>
          <a:lstStyle/>
          <a:p>
            <a:pPr algn="l">
              <a:lnSpc>
                <a:spcPts val="7307"/>
              </a:lnSpc>
            </a:pPr>
            <a:r>
              <a:rPr lang="en-US" sz="5799" b="true">
                <a:solidFill>
                  <a:srgbClr val="FF9C07"/>
                </a:solidFill>
                <a:latin typeface="Roboto Bold"/>
                <a:ea typeface="Roboto Bold"/>
                <a:cs typeface="Roboto Bold"/>
                <a:sym typeface="Roboto Bold"/>
              </a:rPr>
              <a:t>Database Design</a:t>
            </a:r>
          </a:p>
        </p:txBody>
      </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9C07"/>
            </a:solidFill>
          </p:spPr>
        </p:sp>
        <p:sp>
          <p:nvSpPr>
            <p:cNvPr name="TextBox 7" id="7"/>
            <p:cNvSpPr txBox="true"/>
            <p:nvPr/>
          </p:nvSpPr>
          <p:spPr>
            <a:xfrm>
              <a:off x="0" y="-57150"/>
              <a:ext cx="270933" cy="328083"/>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1630"/>
        </a:solidFill>
      </p:bgPr>
    </p:bg>
    <p:spTree>
      <p:nvGrpSpPr>
        <p:cNvPr id="1" name=""/>
        <p:cNvGrpSpPr/>
        <p:nvPr/>
      </p:nvGrpSpPr>
      <p:grpSpPr>
        <a:xfrm>
          <a:off x="0" y="0"/>
          <a:ext cx="0" cy="0"/>
          <a:chOff x="0" y="0"/>
          <a:chExt cx="0" cy="0"/>
        </a:xfrm>
      </p:grpSpPr>
      <p:sp>
        <p:nvSpPr>
          <p:cNvPr name="Freeform 2" id="2"/>
          <p:cNvSpPr/>
          <p:nvPr/>
        </p:nvSpPr>
        <p:spPr>
          <a:xfrm flipH="false" flipV="false" rot="0">
            <a:off x="3950522" y="2007106"/>
            <a:ext cx="14337478" cy="8279894"/>
          </a:xfrm>
          <a:custGeom>
            <a:avLst/>
            <a:gdLst/>
            <a:ahLst/>
            <a:cxnLst/>
            <a:rect r="r" b="b" t="t" l="l"/>
            <a:pathLst>
              <a:path h="8279894" w="14337478">
                <a:moveTo>
                  <a:pt x="0" y="0"/>
                </a:moveTo>
                <a:lnTo>
                  <a:pt x="14337478" y="0"/>
                </a:lnTo>
                <a:lnTo>
                  <a:pt x="14337478" y="8279894"/>
                </a:lnTo>
                <a:lnTo>
                  <a:pt x="0" y="8279894"/>
                </a:lnTo>
                <a:lnTo>
                  <a:pt x="0" y="0"/>
                </a:lnTo>
                <a:close/>
              </a:path>
            </a:pathLst>
          </a:custGeom>
          <a:blipFill>
            <a:blip r:embed="rId2"/>
            <a:stretch>
              <a:fillRect l="0" t="0" r="0" b="0"/>
            </a:stretch>
          </a:blipFill>
        </p:spPr>
      </p:sp>
      <p:grpSp>
        <p:nvGrpSpPr>
          <p:cNvPr name="Group 3" id="3"/>
          <p:cNvGrpSpPr/>
          <p:nvPr/>
        </p:nvGrpSpPr>
        <p:grpSpPr>
          <a:xfrm rot="0">
            <a:off x="5183743" y="247517"/>
            <a:ext cx="7920513" cy="1562365"/>
            <a:chOff x="0" y="0"/>
            <a:chExt cx="10560685" cy="2083154"/>
          </a:xfrm>
        </p:grpSpPr>
        <p:sp>
          <p:nvSpPr>
            <p:cNvPr name="Freeform 4" id="4"/>
            <p:cNvSpPr/>
            <p:nvPr/>
          </p:nvSpPr>
          <p:spPr>
            <a:xfrm flipH="false" flipV="false" rot="0">
              <a:off x="0" y="0"/>
              <a:ext cx="10560685" cy="2083154"/>
            </a:xfrm>
            <a:custGeom>
              <a:avLst/>
              <a:gdLst/>
              <a:ahLst/>
              <a:cxnLst/>
              <a:rect r="r" b="b" t="t" l="l"/>
              <a:pathLst>
                <a:path h="2083154" w="10560685">
                  <a:moveTo>
                    <a:pt x="0" y="0"/>
                  </a:moveTo>
                  <a:lnTo>
                    <a:pt x="10560685" y="0"/>
                  </a:lnTo>
                  <a:lnTo>
                    <a:pt x="10560685" y="2083154"/>
                  </a:lnTo>
                  <a:lnTo>
                    <a:pt x="0" y="20831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11401" y="547420"/>
              <a:ext cx="9737882" cy="959739"/>
            </a:xfrm>
            <a:prstGeom prst="rect">
              <a:avLst/>
            </a:prstGeom>
          </p:spPr>
          <p:txBody>
            <a:bodyPr anchor="t" rtlCol="false" tIns="0" lIns="0" bIns="0" rIns="0">
              <a:spAutoFit/>
            </a:bodyPr>
            <a:lstStyle/>
            <a:p>
              <a:pPr algn="l">
                <a:lnSpc>
                  <a:spcPts val="5795"/>
                </a:lnSpc>
              </a:pPr>
              <a:r>
                <a:rPr lang="en-US" sz="4599" b="true">
                  <a:solidFill>
                    <a:srgbClr val="FBB03F"/>
                  </a:solidFill>
                  <a:latin typeface="Roboto Bold"/>
                  <a:ea typeface="Roboto Bold"/>
                  <a:cs typeface="Roboto Bold"/>
                  <a:sym typeface="Roboto Bold"/>
                </a:rPr>
                <a:t>Entity Relationship Diagram</a:t>
              </a:r>
            </a:p>
          </p:txBody>
        </p:sp>
      </p:grpSp>
      <p:sp>
        <p:nvSpPr>
          <p:cNvPr name="TextBox 6" id="6"/>
          <p:cNvSpPr txBox="true"/>
          <p:nvPr/>
        </p:nvSpPr>
        <p:spPr>
          <a:xfrm rot="0">
            <a:off x="0" y="4016549"/>
            <a:ext cx="4280939" cy="2937265"/>
          </a:xfrm>
          <a:prstGeom prst="rect">
            <a:avLst/>
          </a:prstGeom>
        </p:spPr>
        <p:txBody>
          <a:bodyPr anchor="t" rtlCol="false" tIns="0" lIns="0" bIns="0" rIns="0">
            <a:spAutoFit/>
          </a:bodyPr>
          <a:lstStyle/>
          <a:p>
            <a:pPr algn="l">
              <a:lnSpc>
                <a:spcPts val="5307"/>
              </a:lnSpc>
            </a:pPr>
            <a:r>
              <a:rPr lang="en-US" sz="2380" spc="95" b="true">
                <a:solidFill>
                  <a:srgbClr val="FFFFFF"/>
                </a:solidFill>
                <a:latin typeface="Aileron Bold"/>
                <a:ea typeface="Aileron Bold"/>
                <a:cs typeface="Aileron Bold"/>
                <a:sym typeface="Aileron Bold"/>
              </a:rPr>
              <a:t>TPT inheritance</a:t>
            </a:r>
          </a:p>
          <a:p>
            <a:pPr algn="l" marL="449080" indent="-224540" lvl="1">
              <a:lnSpc>
                <a:spcPts val="4638"/>
              </a:lnSpc>
              <a:buFont typeface="Arial"/>
              <a:buChar char="•"/>
            </a:pPr>
            <a:r>
              <a:rPr lang="en-US" b="true" sz="2080" spc="83">
                <a:solidFill>
                  <a:srgbClr val="FFFFFF"/>
                </a:solidFill>
                <a:latin typeface="Aileron Bold"/>
                <a:ea typeface="Aileron Bold"/>
                <a:cs typeface="Aileron Bold"/>
                <a:sym typeface="Aileron Bold"/>
              </a:rPr>
              <a:t>GeneralUser (Base class)</a:t>
            </a:r>
          </a:p>
          <a:p>
            <a:pPr algn="l" marL="449080" indent="-224540" lvl="1">
              <a:lnSpc>
                <a:spcPts val="4638"/>
              </a:lnSpc>
              <a:buFont typeface="Arial"/>
              <a:buChar char="•"/>
            </a:pPr>
            <a:r>
              <a:rPr lang="en-US" b="true" sz="2080" spc="83">
                <a:solidFill>
                  <a:srgbClr val="FFFFFF"/>
                </a:solidFill>
                <a:latin typeface="Aileron Bold"/>
                <a:ea typeface="Aileron Bold"/>
                <a:cs typeface="Aileron Bold"/>
                <a:sym typeface="Aileron Bold"/>
              </a:rPr>
              <a:t>Student (Derived class)</a:t>
            </a:r>
          </a:p>
          <a:p>
            <a:pPr algn="l" marL="449080" indent="-224540" lvl="1">
              <a:lnSpc>
                <a:spcPts val="4638"/>
              </a:lnSpc>
              <a:buFont typeface="Arial"/>
              <a:buChar char="•"/>
            </a:pPr>
            <a:r>
              <a:rPr lang="en-US" b="true" sz="2080" spc="83">
                <a:solidFill>
                  <a:srgbClr val="FFFFFF"/>
                </a:solidFill>
                <a:latin typeface="Aileron Bold"/>
                <a:ea typeface="Aileron Bold"/>
                <a:cs typeface="Aileron Bold"/>
                <a:sym typeface="Aileron Bold"/>
              </a:rPr>
              <a:t>Instructor (Derived class)</a:t>
            </a:r>
          </a:p>
          <a:p>
            <a:pPr algn="l" marL="449080" indent="-224540" lvl="1">
              <a:lnSpc>
                <a:spcPts val="4638"/>
              </a:lnSpc>
              <a:buFont typeface="Arial"/>
              <a:buChar char="•"/>
            </a:pPr>
            <a:r>
              <a:rPr lang="en-US" b="true" sz="2080" spc="83">
                <a:solidFill>
                  <a:srgbClr val="FFFFFF"/>
                </a:solidFill>
                <a:latin typeface="Aileron Bold"/>
                <a:ea typeface="Aileron Bold"/>
                <a:cs typeface="Aileron Bold"/>
                <a:sym typeface="Aileron Bold"/>
              </a:rPr>
              <a:t>Admin (Derived class)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DAGUOvkpBtg</dc:identifier>
  <dcterms:modified xsi:type="dcterms:W3CDTF">2011-08-01T06:04:30Z</dcterms:modified>
  <cp:revision>1</cp:revision>
  <dc:title>DEPI -SKILLUP</dc:title>
</cp:coreProperties>
</file>